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8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2F1534-8331-402C-B8F4-CB88B59A624C}" type="doc">
      <dgm:prSet loTypeId="urn:microsoft.com/office/officeart/2005/8/layout/bList2#2" loCatId="list" qsTypeId="urn:microsoft.com/office/officeart/2005/8/quickstyle/simple2" qsCatId="simple" csTypeId="urn:microsoft.com/office/officeart/2005/8/colors/colorful2" csCatId="colorful" phldr="1"/>
      <dgm:spPr/>
    </dgm:pt>
    <dgm:pt modelId="{BCADBC01-D4CC-4978-AE9B-6DCD98F5C9D8}">
      <dgm:prSet phldrT="[Text]"/>
      <dgm:spPr/>
      <dgm:t>
        <a:bodyPr/>
        <a:lstStyle/>
        <a:p>
          <a:pPr algn="ctr"/>
          <a:r>
            <a:rPr lang="en-US" dirty="0" smtClean="0"/>
            <a:t>Low Thermal conductivity</a:t>
          </a:r>
          <a:endParaRPr lang="en-US" dirty="0"/>
        </a:p>
      </dgm:t>
    </dgm:pt>
    <dgm:pt modelId="{BEF068DD-A96B-4DDD-BDA1-EABCD3A2D73E}" type="parTrans" cxnId="{87932B31-38A2-40A5-A7D8-A17C649A03DF}">
      <dgm:prSet/>
      <dgm:spPr/>
      <dgm:t>
        <a:bodyPr/>
        <a:lstStyle/>
        <a:p>
          <a:endParaRPr lang="en-US"/>
        </a:p>
      </dgm:t>
    </dgm:pt>
    <dgm:pt modelId="{220D94DF-E38A-4406-991D-95A32CDFC159}" type="sibTrans" cxnId="{87932B31-38A2-40A5-A7D8-A17C649A03DF}">
      <dgm:prSet/>
      <dgm:spPr/>
      <dgm:t>
        <a:bodyPr/>
        <a:lstStyle/>
        <a:p>
          <a:endParaRPr lang="en-US"/>
        </a:p>
      </dgm:t>
    </dgm:pt>
    <dgm:pt modelId="{BC552BE7-62FE-4A08-9D6D-17C7452E7FD8}">
      <dgm:prSet phldrT="[Text]"/>
      <dgm:spPr/>
      <dgm:t>
        <a:bodyPr/>
        <a:lstStyle/>
        <a:p>
          <a:r>
            <a:rPr lang="en-US" dirty="0" smtClean="0"/>
            <a:t>High Reactivity</a:t>
          </a:r>
          <a:endParaRPr lang="en-US" dirty="0"/>
        </a:p>
      </dgm:t>
    </dgm:pt>
    <dgm:pt modelId="{A1F9CD40-4690-44FF-A4F4-44BB1C836646}" type="parTrans" cxnId="{D3ACED26-AA19-477E-972C-E7784A09A4B8}">
      <dgm:prSet/>
      <dgm:spPr/>
      <dgm:t>
        <a:bodyPr/>
        <a:lstStyle/>
        <a:p>
          <a:endParaRPr lang="en-US"/>
        </a:p>
      </dgm:t>
    </dgm:pt>
    <dgm:pt modelId="{80D92AA1-F374-4C92-BCA8-23CBBF029414}" type="sibTrans" cxnId="{D3ACED26-AA19-477E-972C-E7784A09A4B8}">
      <dgm:prSet/>
      <dgm:spPr/>
      <dgm:t>
        <a:bodyPr/>
        <a:lstStyle/>
        <a:p>
          <a:endParaRPr lang="en-US"/>
        </a:p>
      </dgm:t>
    </dgm:pt>
    <dgm:pt modelId="{3D99D418-79CE-4661-B001-7F8E57EB253E}">
      <dgm:prSet phldrT="[Text]"/>
      <dgm:spPr/>
      <dgm:t>
        <a:bodyPr/>
        <a:lstStyle/>
        <a:p>
          <a:r>
            <a:rPr lang="en-US" dirty="0" smtClean="0"/>
            <a:t>High strength at high temp.</a:t>
          </a:r>
          <a:endParaRPr lang="en-US" dirty="0"/>
        </a:p>
      </dgm:t>
    </dgm:pt>
    <dgm:pt modelId="{162047B5-3D89-48E0-B1EB-624659F0EB85}" type="parTrans" cxnId="{3C74EF7E-BD13-46BA-A454-6DA62E0DEE7A}">
      <dgm:prSet/>
      <dgm:spPr/>
      <dgm:t>
        <a:bodyPr/>
        <a:lstStyle/>
        <a:p>
          <a:endParaRPr lang="en-US"/>
        </a:p>
      </dgm:t>
    </dgm:pt>
    <dgm:pt modelId="{D3DE7E2E-A763-4EB2-8FAE-3950BFF3E9CD}" type="sibTrans" cxnId="{3C74EF7E-BD13-46BA-A454-6DA62E0DEE7A}">
      <dgm:prSet/>
      <dgm:spPr/>
      <dgm:t>
        <a:bodyPr/>
        <a:lstStyle/>
        <a:p>
          <a:endParaRPr lang="en-US"/>
        </a:p>
      </dgm:t>
    </dgm:pt>
    <dgm:pt modelId="{A5F9FBF6-0FAD-456A-90AE-8FE5CCFF0EBB}">
      <dgm:prSet phldrT="[Text]"/>
      <dgm:spPr/>
      <dgm:t>
        <a:bodyPr/>
        <a:lstStyle/>
        <a:p>
          <a:r>
            <a:rPr lang="en-US" dirty="0" smtClean="0"/>
            <a:t>Segmented chips</a:t>
          </a:r>
          <a:endParaRPr lang="en-US" dirty="0"/>
        </a:p>
      </dgm:t>
    </dgm:pt>
    <dgm:pt modelId="{FA1F40A5-F211-46FD-9772-5F1FE6F6B720}" type="parTrans" cxnId="{27B8C453-014C-4C9E-8D4F-0A1B8C8A0561}">
      <dgm:prSet/>
      <dgm:spPr/>
      <dgm:t>
        <a:bodyPr/>
        <a:lstStyle/>
        <a:p>
          <a:endParaRPr lang="en-US"/>
        </a:p>
      </dgm:t>
    </dgm:pt>
    <dgm:pt modelId="{C3F82200-43D5-4515-95AC-8695153E4418}" type="sibTrans" cxnId="{27B8C453-014C-4C9E-8D4F-0A1B8C8A0561}">
      <dgm:prSet/>
      <dgm:spPr/>
      <dgm:t>
        <a:bodyPr/>
        <a:lstStyle/>
        <a:p>
          <a:endParaRPr lang="en-US"/>
        </a:p>
      </dgm:t>
    </dgm:pt>
    <dgm:pt modelId="{513416B9-AC7B-4C38-9C2B-5F150ACE8B0A}">
      <dgm:prSet phldrT="[Text]"/>
      <dgm:spPr/>
      <dgm:t>
        <a:bodyPr/>
        <a:lstStyle/>
        <a:p>
          <a:r>
            <a:rPr lang="en-US" dirty="0" smtClean="0"/>
            <a:t>Low elastic modulus</a:t>
          </a:r>
          <a:endParaRPr lang="en-US" dirty="0"/>
        </a:p>
      </dgm:t>
    </dgm:pt>
    <dgm:pt modelId="{A810097A-4465-45AF-BA7D-B85BE7556535}" type="parTrans" cxnId="{F5FBB979-7512-4B91-8493-C8D70B0E0FE1}">
      <dgm:prSet/>
      <dgm:spPr/>
      <dgm:t>
        <a:bodyPr/>
        <a:lstStyle/>
        <a:p>
          <a:endParaRPr lang="en-US"/>
        </a:p>
      </dgm:t>
    </dgm:pt>
    <dgm:pt modelId="{7F69F217-3E54-47A8-9AC5-D9377B9F3135}" type="sibTrans" cxnId="{F5FBB979-7512-4B91-8493-C8D70B0E0FE1}">
      <dgm:prSet/>
      <dgm:spPr/>
      <dgm:t>
        <a:bodyPr/>
        <a:lstStyle/>
        <a:p>
          <a:endParaRPr lang="en-US"/>
        </a:p>
      </dgm:t>
    </dgm:pt>
    <dgm:pt modelId="{C338DBA7-4279-4681-92DC-3609268A843A}">
      <dgm:prSet/>
      <dgm:spPr/>
      <dgm:t>
        <a:bodyPr/>
        <a:lstStyle/>
        <a:p>
          <a:r>
            <a:rPr lang="en-US" sz="1700" smtClean="0"/>
            <a:t>High machining temperature</a:t>
          </a:r>
          <a:endParaRPr lang="en-US" sz="1700" dirty="0"/>
        </a:p>
      </dgm:t>
    </dgm:pt>
    <dgm:pt modelId="{E1C83137-13C6-43BA-BDA2-8BF3B70EAABF}" type="parTrans" cxnId="{BB1E87A3-380D-4F3F-85E3-AC7DD4252C01}">
      <dgm:prSet/>
      <dgm:spPr/>
      <dgm:t>
        <a:bodyPr/>
        <a:lstStyle/>
        <a:p>
          <a:endParaRPr lang="en-US"/>
        </a:p>
      </dgm:t>
    </dgm:pt>
    <dgm:pt modelId="{2D8C5F84-4CC2-416C-AD5A-9CC5718AFCAE}" type="sibTrans" cxnId="{BB1E87A3-380D-4F3F-85E3-AC7DD4252C01}">
      <dgm:prSet/>
      <dgm:spPr/>
      <dgm:t>
        <a:bodyPr/>
        <a:lstStyle/>
        <a:p>
          <a:endParaRPr lang="en-US"/>
        </a:p>
      </dgm:t>
    </dgm:pt>
    <dgm:pt modelId="{86DF15A5-D0B0-46AB-8069-C4912DD893E1}">
      <dgm:prSet/>
      <dgm:spPr/>
      <dgm:t>
        <a:bodyPr/>
        <a:lstStyle/>
        <a:p>
          <a:r>
            <a:rPr lang="en-US" dirty="0" smtClean="0"/>
            <a:t>High tool wear</a:t>
          </a:r>
          <a:endParaRPr lang="en-US" dirty="0"/>
        </a:p>
      </dgm:t>
    </dgm:pt>
    <dgm:pt modelId="{48E559EA-100F-45C7-B29C-F739FA9A17ED}" type="parTrans" cxnId="{7E18CC9A-CFA9-4ECD-AA04-06969C58A315}">
      <dgm:prSet/>
      <dgm:spPr/>
      <dgm:t>
        <a:bodyPr/>
        <a:lstStyle/>
        <a:p>
          <a:endParaRPr lang="en-US"/>
        </a:p>
      </dgm:t>
    </dgm:pt>
    <dgm:pt modelId="{BC0FA2ED-7D01-4326-882F-D9AEAD6264FE}" type="sibTrans" cxnId="{7E18CC9A-CFA9-4ECD-AA04-06969C58A315}">
      <dgm:prSet/>
      <dgm:spPr/>
      <dgm:t>
        <a:bodyPr/>
        <a:lstStyle/>
        <a:p>
          <a:endParaRPr lang="en-US"/>
        </a:p>
      </dgm:t>
    </dgm:pt>
    <dgm:pt modelId="{5C4737F6-54B6-4665-AA89-88AE8D7D9C77}">
      <dgm:prSet/>
      <dgm:spPr/>
      <dgm:t>
        <a:bodyPr/>
        <a:lstStyle/>
        <a:p>
          <a:r>
            <a:rPr lang="en-US" dirty="0" smtClean="0"/>
            <a:t>High cutting forces</a:t>
          </a:r>
          <a:endParaRPr lang="en-US" dirty="0"/>
        </a:p>
      </dgm:t>
    </dgm:pt>
    <dgm:pt modelId="{E250DCD3-5793-4DD8-9D00-D724AD8D7482}" type="parTrans" cxnId="{88FDAE9D-C59B-4EA3-AA2B-05EB320EE2D2}">
      <dgm:prSet/>
      <dgm:spPr/>
      <dgm:t>
        <a:bodyPr/>
        <a:lstStyle/>
        <a:p>
          <a:endParaRPr lang="en-US"/>
        </a:p>
      </dgm:t>
    </dgm:pt>
    <dgm:pt modelId="{86AA8499-F840-4B15-838C-4997BD979674}" type="sibTrans" cxnId="{88FDAE9D-C59B-4EA3-AA2B-05EB320EE2D2}">
      <dgm:prSet/>
      <dgm:spPr/>
      <dgm:t>
        <a:bodyPr/>
        <a:lstStyle/>
        <a:p>
          <a:endParaRPr lang="en-US"/>
        </a:p>
      </dgm:t>
    </dgm:pt>
    <dgm:pt modelId="{9B4C65F6-9AB2-4C3A-9497-04349B868CAB}">
      <dgm:prSet/>
      <dgm:spPr/>
      <dgm:t>
        <a:bodyPr/>
        <a:lstStyle/>
        <a:p>
          <a:r>
            <a:rPr lang="en-US" dirty="0" smtClean="0"/>
            <a:t>Chemical wear</a:t>
          </a:r>
          <a:endParaRPr lang="en-US" dirty="0"/>
        </a:p>
      </dgm:t>
    </dgm:pt>
    <dgm:pt modelId="{22F4F0FF-A4F2-4D7D-89B2-948904359F34}" type="parTrans" cxnId="{F4DCBF05-23BB-426F-A8E7-1703EBFD29D6}">
      <dgm:prSet/>
      <dgm:spPr/>
      <dgm:t>
        <a:bodyPr/>
        <a:lstStyle/>
        <a:p>
          <a:endParaRPr lang="en-US"/>
        </a:p>
      </dgm:t>
    </dgm:pt>
    <dgm:pt modelId="{08136AC5-DBB0-4215-A2E3-C487313450F9}" type="sibTrans" cxnId="{F4DCBF05-23BB-426F-A8E7-1703EBFD29D6}">
      <dgm:prSet/>
      <dgm:spPr/>
      <dgm:t>
        <a:bodyPr/>
        <a:lstStyle/>
        <a:p>
          <a:endParaRPr lang="en-US"/>
        </a:p>
      </dgm:t>
    </dgm:pt>
    <dgm:pt modelId="{02707D6B-E79C-4723-B656-D3AF0B52050B}">
      <dgm:prSet custT="1"/>
      <dgm:spPr/>
      <dgm:t>
        <a:bodyPr/>
        <a:lstStyle/>
        <a:p>
          <a:r>
            <a:rPr lang="en-US" sz="1400" dirty="0" smtClean="0"/>
            <a:t>Ti alloy  15 W/m °C, Steel 43 W/m °C</a:t>
          </a:r>
          <a:endParaRPr lang="en-US" sz="1400" dirty="0"/>
        </a:p>
      </dgm:t>
    </dgm:pt>
    <dgm:pt modelId="{08991CE5-ECBE-43EE-A91D-E8CE7DC1F71C}" type="parTrans" cxnId="{50026464-F088-43F8-A116-2BBC5780322F}">
      <dgm:prSet/>
      <dgm:spPr/>
      <dgm:t>
        <a:bodyPr/>
        <a:lstStyle/>
        <a:p>
          <a:endParaRPr lang="en-US"/>
        </a:p>
      </dgm:t>
    </dgm:pt>
    <dgm:pt modelId="{468EEF5C-7C8F-483B-958B-FBDC6C0F58A3}" type="sibTrans" cxnId="{50026464-F088-43F8-A116-2BBC5780322F}">
      <dgm:prSet/>
      <dgm:spPr/>
      <dgm:t>
        <a:bodyPr/>
        <a:lstStyle/>
        <a:p>
          <a:endParaRPr lang="en-US"/>
        </a:p>
      </dgm:t>
    </dgm:pt>
    <dgm:pt modelId="{1FE4172D-D0B9-4D38-9856-D055150C14E8}">
      <dgm:prSet/>
      <dgm:spPr/>
      <dgm:t>
        <a:bodyPr/>
        <a:lstStyle/>
        <a:p>
          <a:r>
            <a:rPr lang="en-US" sz="1700" dirty="0" smtClean="0"/>
            <a:t>Tool melting</a:t>
          </a:r>
          <a:endParaRPr lang="en-US" sz="1700" dirty="0"/>
        </a:p>
      </dgm:t>
    </dgm:pt>
    <dgm:pt modelId="{C252BEFE-15C2-43E2-B0FB-175156D95292}" type="parTrans" cxnId="{8ACD3EB8-2D25-4004-B2D5-5E53919EF13B}">
      <dgm:prSet/>
      <dgm:spPr/>
      <dgm:t>
        <a:bodyPr/>
        <a:lstStyle/>
        <a:p>
          <a:endParaRPr lang="en-US"/>
        </a:p>
      </dgm:t>
    </dgm:pt>
    <dgm:pt modelId="{37CC94FB-F714-4918-A73C-359A8220A4EE}" type="sibTrans" cxnId="{8ACD3EB8-2D25-4004-B2D5-5E53919EF13B}">
      <dgm:prSet/>
      <dgm:spPr/>
      <dgm:t>
        <a:bodyPr/>
        <a:lstStyle/>
        <a:p>
          <a:endParaRPr lang="en-US"/>
        </a:p>
      </dgm:t>
    </dgm:pt>
    <dgm:pt modelId="{73E20E3D-8FAF-4E05-A29E-39BB5788A715}">
      <dgm:prSet/>
      <dgm:spPr/>
      <dgm:t>
        <a:bodyPr/>
        <a:lstStyle/>
        <a:p>
          <a:r>
            <a:rPr lang="en-US" dirty="0" smtClean="0"/>
            <a:t>Adhesion</a:t>
          </a:r>
          <a:endParaRPr lang="en-US" dirty="0"/>
        </a:p>
      </dgm:t>
    </dgm:pt>
    <dgm:pt modelId="{77A35DD5-C12B-4246-BFBC-9921BAD23FF6}" type="parTrans" cxnId="{E4ADE98D-418B-402D-B984-837240CB745A}">
      <dgm:prSet/>
      <dgm:spPr/>
      <dgm:t>
        <a:bodyPr/>
        <a:lstStyle/>
        <a:p>
          <a:endParaRPr lang="en-US"/>
        </a:p>
      </dgm:t>
    </dgm:pt>
    <dgm:pt modelId="{D765614B-6662-43F6-8447-680AE03DB78B}" type="sibTrans" cxnId="{E4ADE98D-418B-402D-B984-837240CB745A}">
      <dgm:prSet/>
      <dgm:spPr/>
      <dgm:t>
        <a:bodyPr/>
        <a:lstStyle/>
        <a:p>
          <a:endParaRPr lang="en-US"/>
        </a:p>
      </dgm:t>
    </dgm:pt>
    <dgm:pt modelId="{6A98FE9B-8703-40E2-AB1D-91246DC83B9D}">
      <dgm:prSet/>
      <dgm:spPr/>
      <dgm:t>
        <a:bodyPr/>
        <a:lstStyle/>
        <a:p>
          <a:r>
            <a:rPr lang="en-US" dirty="0" smtClean="0"/>
            <a:t>Tool breakage</a:t>
          </a:r>
          <a:endParaRPr lang="en-US" dirty="0"/>
        </a:p>
      </dgm:t>
    </dgm:pt>
    <dgm:pt modelId="{D5A79BB5-3602-4484-973F-31B5BC92D98E}" type="parTrans" cxnId="{451073AA-983A-4117-8343-910F70F1C589}">
      <dgm:prSet/>
      <dgm:spPr/>
      <dgm:t>
        <a:bodyPr/>
        <a:lstStyle/>
        <a:p>
          <a:endParaRPr lang="en-US"/>
        </a:p>
      </dgm:t>
    </dgm:pt>
    <dgm:pt modelId="{FE9888E5-6795-4947-93D2-129965348F7D}" type="sibTrans" cxnId="{451073AA-983A-4117-8343-910F70F1C589}">
      <dgm:prSet/>
      <dgm:spPr/>
      <dgm:t>
        <a:bodyPr/>
        <a:lstStyle/>
        <a:p>
          <a:endParaRPr lang="en-US"/>
        </a:p>
      </dgm:t>
    </dgm:pt>
    <dgm:pt modelId="{E6AFA8B9-055E-4268-927E-9A3A980B6FCD}">
      <dgm:prSet custT="1"/>
      <dgm:spPr/>
      <dgm:t>
        <a:bodyPr/>
        <a:lstStyle/>
        <a:p>
          <a:r>
            <a:rPr lang="en-US" sz="1700" dirty="0" smtClean="0"/>
            <a:t>Chatter</a:t>
          </a:r>
          <a:endParaRPr lang="en-US" sz="1700" dirty="0"/>
        </a:p>
      </dgm:t>
    </dgm:pt>
    <dgm:pt modelId="{42F3EB22-8062-4F88-AEDB-C97CD3010CE3}" type="parTrans" cxnId="{3730625A-680D-438C-92D1-B73944DE0037}">
      <dgm:prSet/>
      <dgm:spPr/>
      <dgm:t>
        <a:bodyPr/>
        <a:lstStyle/>
        <a:p>
          <a:endParaRPr lang="en-US"/>
        </a:p>
      </dgm:t>
    </dgm:pt>
    <dgm:pt modelId="{1227E395-8296-47E6-99BB-1F4F43C0868B}" type="sibTrans" cxnId="{3730625A-680D-438C-92D1-B73944DE0037}">
      <dgm:prSet/>
      <dgm:spPr/>
      <dgm:t>
        <a:bodyPr/>
        <a:lstStyle/>
        <a:p>
          <a:endParaRPr lang="en-US"/>
        </a:p>
      </dgm:t>
    </dgm:pt>
    <dgm:pt modelId="{4AB22DBA-1000-44A8-9BB2-E070257A9938}">
      <dgm:prSet custT="1"/>
      <dgm:spPr/>
      <dgm:t>
        <a:bodyPr/>
        <a:lstStyle/>
        <a:p>
          <a:r>
            <a:rPr lang="en-US" sz="1700" dirty="0" smtClean="0"/>
            <a:t>Poor surface finish</a:t>
          </a:r>
          <a:endParaRPr lang="en-US" sz="1700" dirty="0"/>
        </a:p>
      </dgm:t>
    </dgm:pt>
    <dgm:pt modelId="{C7FE7E1F-4DC7-4A1A-9EAB-C247B70779A1}" type="parTrans" cxnId="{73C89AD0-210D-4BCA-A337-ADF0EADE92E4}">
      <dgm:prSet/>
      <dgm:spPr/>
      <dgm:t>
        <a:bodyPr/>
        <a:lstStyle/>
        <a:p>
          <a:endParaRPr lang="en-US"/>
        </a:p>
      </dgm:t>
    </dgm:pt>
    <dgm:pt modelId="{AEE01318-5EE1-465F-AD7A-E13E012F67F4}" type="sibTrans" cxnId="{73C89AD0-210D-4BCA-A337-ADF0EADE92E4}">
      <dgm:prSet/>
      <dgm:spPr/>
      <dgm:t>
        <a:bodyPr/>
        <a:lstStyle/>
        <a:p>
          <a:endParaRPr lang="en-US"/>
        </a:p>
      </dgm:t>
    </dgm:pt>
    <dgm:pt modelId="{3715806A-D2F4-46D8-AC01-97B86CF5F950}">
      <dgm:prSet/>
      <dgm:spPr/>
      <dgm:t>
        <a:bodyPr/>
        <a:lstStyle/>
        <a:p>
          <a:endParaRPr lang="en-US" sz="1600" dirty="0"/>
        </a:p>
      </dgm:t>
    </dgm:pt>
    <dgm:pt modelId="{054E2E93-040B-43DF-A019-4E0E0A8D4DBE}" type="parTrans" cxnId="{9AB0861B-0C31-4EC5-B001-97E3BF68508B}">
      <dgm:prSet/>
      <dgm:spPr/>
      <dgm:t>
        <a:bodyPr/>
        <a:lstStyle/>
        <a:p>
          <a:endParaRPr lang="en-US"/>
        </a:p>
      </dgm:t>
    </dgm:pt>
    <dgm:pt modelId="{95112329-96B2-4AA0-8DE7-5375BD4BC589}" type="sibTrans" cxnId="{9AB0861B-0C31-4EC5-B001-97E3BF68508B}">
      <dgm:prSet/>
      <dgm:spPr/>
      <dgm:t>
        <a:bodyPr/>
        <a:lstStyle/>
        <a:p>
          <a:endParaRPr lang="en-US"/>
        </a:p>
      </dgm:t>
    </dgm:pt>
    <dgm:pt modelId="{2D8919A3-0652-4C8E-934E-1384324DEEF5}">
      <dgm:prSet custT="1"/>
      <dgm:spPr/>
      <dgm:t>
        <a:bodyPr/>
        <a:lstStyle/>
        <a:p>
          <a:r>
            <a:rPr lang="en-US" sz="1200" smtClean="0"/>
            <a:t>Ti alloy 110 GPa, Steel 210 GPa </a:t>
          </a:r>
          <a:endParaRPr lang="en-US" sz="1200" dirty="0"/>
        </a:p>
      </dgm:t>
    </dgm:pt>
    <dgm:pt modelId="{DDA1814A-DBE4-45BD-BAF5-3D771A3D9420}" type="parTrans" cxnId="{ABC29787-B5B2-4861-A023-D5180D9BAB0F}">
      <dgm:prSet/>
      <dgm:spPr/>
      <dgm:t>
        <a:bodyPr/>
        <a:lstStyle/>
        <a:p>
          <a:endParaRPr lang="en-US"/>
        </a:p>
      </dgm:t>
    </dgm:pt>
    <dgm:pt modelId="{C2D2DD21-88A4-4071-9AA2-555976375E47}" type="sibTrans" cxnId="{ABC29787-B5B2-4861-A023-D5180D9BAB0F}">
      <dgm:prSet/>
      <dgm:spPr/>
      <dgm:t>
        <a:bodyPr/>
        <a:lstStyle/>
        <a:p>
          <a:endParaRPr lang="en-US"/>
        </a:p>
      </dgm:t>
    </dgm:pt>
    <dgm:pt modelId="{E1B455AE-1615-4667-95F7-FA2ED3907DD0}">
      <dgm:prSet/>
      <dgm:spPr/>
      <dgm:t>
        <a:bodyPr/>
        <a:lstStyle/>
        <a:p>
          <a:r>
            <a:rPr lang="en-US" dirty="0" smtClean="0"/>
            <a:t>Shear band formation</a:t>
          </a:r>
          <a:endParaRPr lang="en-US" dirty="0"/>
        </a:p>
      </dgm:t>
    </dgm:pt>
    <dgm:pt modelId="{88DF52EF-146A-4042-B8E4-27607EF4D657}" type="parTrans" cxnId="{3477D756-5400-485A-A66B-548946FD5616}">
      <dgm:prSet/>
      <dgm:spPr/>
      <dgm:t>
        <a:bodyPr/>
        <a:lstStyle/>
        <a:p>
          <a:endParaRPr lang="en-US"/>
        </a:p>
      </dgm:t>
    </dgm:pt>
    <dgm:pt modelId="{D25A2905-5986-49D6-BE4E-15464648E0DC}" type="sibTrans" cxnId="{3477D756-5400-485A-A66B-548946FD5616}">
      <dgm:prSet/>
      <dgm:spPr/>
      <dgm:t>
        <a:bodyPr/>
        <a:lstStyle/>
        <a:p>
          <a:endParaRPr lang="en-US"/>
        </a:p>
      </dgm:t>
    </dgm:pt>
    <dgm:pt modelId="{02A5FC38-3618-4E80-BE50-9FE30432F5DE}">
      <dgm:prSet/>
      <dgm:spPr/>
      <dgm:t>
        <a:bodyPr/>
        <a:lstStyle/>
        <a:p>
          <a:r>
            <a:rPr lang="en-US" dirty="0" smtClean="0"/>
            <a:t>Cyclic load on the tools</a:t>
          </a:r>
          <a:endParaRPr lang="en-US" dirty="0"/>
        </a:p>
      </dgm:t>
    </dgm:pt>
    <dgm:pt modelId="{6679411F-AB6F-47D7-828C-3B61AC893C38}" type="parTrans" cxnId="{CD8D4101-DD9C-4D80-8FF7-F15E3D6AFCA7}">
      <dgm:prSet/>
      <dgm:spPr/>
      <dgm:t>
        <a:bodyPr/>
        <a:lstStyle/>
        <a:p>
          <a:endParaRPr lang="en-US"/>
        </a:p>
      </dgm:t>
    </dgm:pt>
    <dgm:pt modelId="{A86F5662-CB6D-465C-B848-8E7ABB72641C}" type="sibTrans" cxnId="{CD8D4101-DD9C-4D80-8FF7-F15E3D6AFCA7}">
      <dgm:prSet/>
      <dgm:spPr/>
      <dgm:t>
        <a:bodyPr/>
        <a:lstStyle/>
        <a:p>
          <a:endParaRPr lang="en-US"/>
        </a:p>
      </dgm:t>
    </dgm:pt>
    <dgm:pt modelId="{D22C6B34-5593-451F-B4AF-34374937B70C}" type="pres">
      <dgm:prSet presAssocID="{962F1534-8331-402C-B8F4-CB88B59A624C}" presName="diagram" presStyleCnt="0">
        <dgm:presLayoutVars>
          <dgm:dir/>
          <dgm:animLvl val="lvl"/>
          <dgm:resizeHandles val="exact"/>
        </dgm:presLayoutVars>
      </dgm:prSet>
      <dgm:spPr/>
    </dgm:pt>
    <dgm:pt modelId="{A8B49A99-7D34-485A-91C0-6963591B0588}" type="pres">
      <dgm:prSet presAssocID="{BCADBC01-D4CC-4978-AE9B-6DCD98F5C9D8}" presName="compNode" presStyleCnt="0"/>
      <dgm:spPr/>
    </dgm:pt>
    <dgm:pt modelId="{726AD447-8900-4F33-8C54-84D589156A7C}" type="pres">
      <dgm:prSet presAssocID="{BCADBC01-D4CC-4978-AE9B-6DCD98F5C9D8}" presName="childRec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F6E8CA-ED94-4E17-8EB4-0077B7A59BC2}" type="pres">
      <dgm:prSet presAssocID="{BCADBC01-D4CC-4978-AE9B-6DCD98F5C9D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3ACD5A-C9F2-4142-93D0-849EA94D18F4}" type="pres">
      <dgm:prSet presAssocID="{BCADBC01-D4CC-4978-AE9B-6DCD98F5C9D8}" presName="parentRect" presStyleLbl="alignNode1" presStyleIdx="0" presStyleCnt="5"/>
      <dgm:spPr/>
      <dgm:t>
        <a:bodyPr/>
        <a:lstStyle/>
        <a:p>
          <a:endParaRPr lang="en-US"/>
        </a:p>
      </dgm:t>
    </dgm:pt>
    <dgm:pt modelId="{BB8ABFDA-761F-4FD8-9032-7E7F486E2A54}" type="pres">
      <dgm:prSet presAssocID="{BCADBC01-D4CC-4978-AE9B-6DCD98F5C9D8}" presName="adorn" presStyleLbl="fgAccFollowNode1" presStyleIdx="0" presStyleCnt="5" custLinFactNeighborX="3817" custLinFactNeighborY="-2884"/>
      <dgm:spPr/>
    </dgm:pt>
    <dgm:pt modelId="{70C78B4E-5827-4CD5-B080-A7578BDD1821}" type="pres">
      <dgm:prSet presAssocID="{220D94DF-E38A-4406-991D-95A32CDFC15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525F4AC-75FB-46CD-853E-158139D331F1}" type="pres">
      <dgm:prSet presAssocID="{BC552BE7-62FE-4A08-9D6D-17C7452E7FD8}" presName="compNode" presStyleCnt="0"/>
      <dgm:spPr/>
    </dgm:pt>
    <dgm:pt modelId="{2FEEECC4-2FE4-4BD6-891A-93C3208FF4E5}" type="pres">
      <dgm:prSet presAssocID="{BC552BE7-62FE-4A08-9D6D-17C7452E7FD8}" presName="childRec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8C668-C753-4265-B4BB-2D4D3CDA3B24}" type="pres">
      <dgm:prSet presAssocID="{BC552BE7-62FE-4A08-9D6D-17C7452E7FD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7D2809-A66D-4033-9149-74BC01E06BD1}" type="pres">
      <dgm:prSet presAssocID="{BC552BE7-62FE-4A08-9D6D-17C7452E7FD8}" presName="parentRect" presStyleLbl="alignNode1" presStyleIdx="1" presStyleCnt="5"/>
      <dgm:spPr/>
      <dgm:t>
        <a:bodyPr/>
        <a:lstStyle/>
        <a:p>
          <a:endParaRPr lang="en-US"/>
        </a:p>
      </dgm:t>
    </dgm:pt>
    <dgm:pt modelId="{DDD6835B-F575-436A-9831-73A5624C9E75}" type="pres">
      <dgm:prSet presAssocID="{BC552BE7-62FE-4A08-9D6D-17C7452E7FD8}" presName="adorn" presStyleLbl="fgAccFollowNode1" presStyleIdx="1" presStyleCnt="5"/>
      <dgm:spPr/>
    </dgm:pt>
    <dgm:pt modelId="{87B2B468-E675-4874-8606-3CD82946ED3C}" type="pres">
      <dgm:prSet presAssocID="{80D92AA1-F374-4C92-BCA8-23CBBF02941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3B4E932-0001-44F5-9007-A72B75287680}" type="pres">
      <dgm:prSet presAssocID="{3D99D418-79CE-4661-B001-7F8E57EB253E}" presName="compNode" presStyleCnt="0"/>
      <dgm:spPr/>
    </dgm:pt>
    <dgm:pt modelId="{3B34BA00-445B-4B31-A344-F028C536D961}" type="pres">
      <dgm:prSet presAssocID="{3D99D418-79CE-4661-B001-7F8E57EB253E}" presName="childRec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C100-5A93-477E-9920-E449E6A23CF3}" type="pres">
      <dgm:prSet presAssocID="{3D99D418-79CE-4661-B001-7F8E57EB253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8668A-2872-4BB2-AF2F-57D4492DEDAC}" type="pres">
      <dgm:prSet presAssocID="{3D99D418-79CE-4661-B001-7F8E57EB253E}" presName="parentRect" presStyleLbl="alignNode1" presStyleIdx="2" presStyleCnt="5"/>
      <dgm:spPr/>
      <dgm:t>
        <a:bodyPr/>
        <a:lstStyle/>
        <a:p>
          <a:endParaRPr lang="en-US"/>
        </a:p>
      </dgm:t>
    </dgm:pt>
    <dgm:pt modelId="{4C879837-8E7F-4D71-AA5A-3A1E4A8AA761}" type="pres">
      <dgm:prSet presAssocID="{3D99D418-79CE-4661-B001-7F8E57EB253E}" presName="adorn" presStyleLbl="fgAccFollowNode1" presStyleIdx="2" presStyleCnt="5"/>
      <dgm:spPr/>
    </dgm:pt>
    <dgm:pt modelId="{2487B876-EFB9-4BF3-8D1F-DECB2D982307}" type="pres">
      <dgm:prSet presAssocID="{D3DE7E2E-A763-4EB2-8FAE-3950BFF3E9C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73C528F-88C3-4C7B-A689-7DE232445C80}" type="pres">
      <dgm:prSet presAssocID="{513416B9-AC7B-4C38-9C2B-5F150ACE8B0A}" presName="compNode" presStyleCnt="0"/>
      <dgm:spPr/>
    </dgm:pt>
    <dgm:pt modelId="{DD688B96-DEC5-4E98-8D58-C88485EE5ECC}" type="pres">
      <dgm:prSet presAssocID="{513416B9-AC7B-4C38-9C2B-5F150ACE8B0A}" presName="childRec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F24560-3CAB-4CCB-A47F-7803DE6EACB0}" type="pres">
      <dgm:prSet presAssocID="{513416B9-AC7B-4C38-9C2B-5F150ACE8B0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1C569-0E93-469D-A870-6E4B028140A4}" type="pres">
      <dgm:prSet presAssocID="{513416B9-AC7B-4C38-9C2B-5F150ACE8B0A}" presName="parentRect" presStyleLbl="alignNode1" presStyleIdx="3" presStyleCnt="5"/>
      <dgm:spPr/>
      <dgm:t>
        <a:bodyPr/>
        <a:lstStyle/>
        <a:p>
          <a:endParaRPr lang="en-US"/>
        </a:p>
      </dgm:t>
    </dgm:pt>
    <dgm:pt modelId="{C0199BA4-2A4D-43A5-9DD1-5FF95713F01B}" type="pres">
      <dgm:prSet presAssocID="{513416B9-AC7B-4C38-9C2B-5F150ACE8B0A}" presName="adorn" presStyleLbl="fgAccFollowNode1" presStyleIdx="3" presStyleCnt="5"/>
      <dgm:spPr/>
    </dgm:pt>
    <dgm:pt modelId="{EEAC9101-DC3F-458A-A383-23F97567849F}" type="pres">
      <dgm:prSet presAssocID="{7F69F217-3E54-47A8-9AC5-D9377B9F313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550A2DC-8BBA-4F43-B08D-CBD13F96EBBB}" type="pres">
      <dgm:prSet presAssocID="{A5F9FBF6-0FAD-456A-90AE-8FE5CCFF0EBB}" presName="compNode" presStyleCnt="0"/>
      <dgm:spPr/>
    </dgm:pt>
    <dgm:pt modelId="{1F11D058-9D54-4DB2-896C-8E407F447924}" type="pres">
      <dgm:prSet presAssocID="{A5F9FBF6-0FAD-456A-90AE-8FE5CCFF0EBB}" presName="childRec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B7B560-E24E-41DE-BC70-78DD9988104F}" type="pres">
      <dgm:prSet presAssocID="{A5F9FBF6-0FAD-456A-90AE-8FE5CCFF0EB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5D179B-9F5B-49C5-B369-F46CF2999674}" type="pres">
      <dgm:prSet presAssocID="{A5F9FBF6-0FAD-456A-90AE-8FE5CCFF0EBB}" presName="parentRect" presStyleLbl="alignNode1" presStyleIdx="4" presStyleCnt="5"/>
      <dgm:spPr/>
      <dgm:t>
        <a:bodyPr/>
        <a:lstStyle/>
        <a:p>
          <a:endParaRPr lang="en-US"/>
        </a:p>
      </dgm:t>
    </dgm:pt>
    <dgm:pt modelId="{88BCC1B2-8638-4A94-823B-D0B7E04D43FD}" type="pres">
      <dgm:prSet presAssocID="{A5F9FBF6-0FAD-456A-90AE-8FE5CCFF0EBB}" presName="adorn" presStyleLbl="fgAccFollowNode1" presStyleIdx="4" presStyleCnt="5"/>
      <dgm:spPr/>
    </dgm:pt>
  </dgm:ptLst>
  <dgm:cxnLst>
    <dgm:cxn modelId="{A5E0A922-E319-4763-A0A5-BCCBEE85ACC9}" type="presOf" srcId="{4AB22DBA-1000-44A8-9BB2-E070257A9938}" destId="{DD688B96-DEC5-4E98-8D58-C88485EE5ECC}" srcOrd="0" destOrd="1" presId="urn:microsoft.com/office/officeart/2005/8/layout/bList2#2"/>
    <dgm:cxn modelId="{9AB0861B-0C31-4EC5-B001-97E3BF68508B}" srcId="{513416B9-AC7B-4C38-9C2B-5F150ACE8B0A}" destId="{3715806A-D2F4-46D8-AC01-97B86CF5F950}" srcOrd="3" destOrd="0" parTransId="{054E2E93-040B-43DF-A019-4E0E0A8D4DBE}" sibTransId="{95112329-96B2-4AA0-8DE7-5375BD4BC589}"/>
    <dgm:cxn modelId="{E24D74E1-B688-4121-9639-42162CF241DD}" type="presOf" srcId="{3D99D418-79CE-4661-B001-7F8E57EB253E}" destId="{B958668A-2872-4BB2-AF2F-57D4492DEDAC}" srcOrd="1" destOrd="0" presId="urn:microsoft.com/office/officeart/2005/8/layout/bList2#2"/>
    <dgm:cxn modelId="{FC3B71C9-ED21-4755-898F-9A7FBE706F0E}" type="presOf" srcId="{6A98FE9B-8703-40E2-AB1D-91246DC83B9D}" destId="{3B34BA00-445B-4B31-A344-F028C536D961}" srcOrd="0" destOrd="1" presId="urn:microsoft.com/office/officeart/2005/8/layout/bList2#2"/>
    <dgm:cxn modelId="{D3ACED26-AA19-477E-972C-E7784A09A4B8}" srcId="{962F1534-8331-402C-B8F4-CB88B59A624C}" destId="{BC552BE7-62FE-4A08-9D6D-17C7452E7FD8}" srcOrd="1" destOrd="0" parTransId="{A1F9CD40-4690-44FF-A4F4-44BB1C836646}" sibTransId="{80D92AA1-F374-4C92-BCA8-23CBBF029414}"/>
    <dgm:cxn modelId="{3239162D-C184-4D23-AA92-D36D987B3A31}" type="presOf" srcId="{02A5FC38-3618-4E80-BE50-9FE30432F5DE}" destId="{1F11D058-9D54-4DB2-896C-8E407F447924}" srcOrd="0" destOrd="1" presId="urn:microsoft.com/office/officeart/2005/8/layout/bList2#2"/>
    <dgm:cxn modelId="{F5FBB979-7512-4B91-8493-C8D70B0E0FE1}" srcId="{962F1534-8331-402C-B8F4-CB88B59A624C}" destId="{513416B9-AC7B-4C38-9C2B-5F150ACE8B0A}" srcOrd="3" destOrd="0" parTransId="{A810097A-4465-45AF-BA7D-B85BE7556535}" sibTransId="{7F69F217-3E54-47A8-9AC5-D9377B9F3135}"/>
    <dgm:cxn modelId="{402C57B3-2E84-486F-944A-262EF197F4A8}" type="presOf" srcId="{86DF15A5-D0B0-46AB-8069-C4912DD893E1}" destId="{2FEEECC4-2FE4-4BD6-891A-93C3208FF4E5}" srcOrd="0" destOrd="0" presId="urn:microsoft.com/office/officeart/2005/8/layout/bList2#2"/>
    <dgm:cxn modelId="{72FBBB37-7B2B-4D53-8BB0-A71DB1E09435}" type="presOf" srcId="{513416B9-AC7B-4C38-9C2B-5F150ACE8B0A}" destId="{5441C569-0E93-469D-A870-6E4B028140A4}" srcOrd="1" destOrd="0" presId="urn:microsoft.com/office/officeart/2005/8/layout/bList2#2"/>
    <dgm:cxn modelId="{451073AA-983A-4117-8343-910F70F1C589}" srcId="{3D99D418-79CE-4661-B001-7F8E57EB253E}" destId="{6A98FE9B-8703-40E2-AB1D-91246DC83B9D}" srcOrd="1" destOrd="0" parTransId="{D5A79BB5-3602-4484-973F-31B5BC92D98E}" sibTransId="{FE9888E5-6795-4947-93D2-129965348F7D}"/>
    <dgm:cxn modelId="{72C1A6E5-E090-4EFA-AEDA-7AE762B4BEA6}" type="presOf" srcId="{1FE4172D-D0B9-4D38-9856-D055150C14E8}" destId="{726AD447-8900-4F33-8C54-84D589156A7C}" srcOrd="0" destOrd="1" presId="urn:microsoft.com/office/officeart/2005/8/layout/bList2#2"/>
    <dgm:cxn modelId="{88FDAE9D-C59B-4EA3-AA2B-05EB320EE2D2}" srcId="{3D99D418-79CE-4661-B001-7F8E57EB253E}" destId="{5C4737F6-54B6-4665-AA89-88AE8D7D9C77}" srcOrd="0" destOrd="0" parTransId="{E250DCD3-5793-4DD8-9D00-D724AD8D7482}" sibTransId="{86AA8499-F840-4B15-838C-4997BD979674}"/>
    <dgm:cxn modelId="{EB898B50-970F-485D-A694-668C7D52E9DD}" type="presOf" srcId="{02707D6B-E79C-4723-B656-D3AF0B52050B}" destId="{726AD447-8900-4F33-8C54-84D589156A7C}" srcOrd="0" destOrd="2" presId="urn:microsoft.com/office/officeart/2005/8/layout/bList2#2"/>
    <dgm:cxn modelId="{F73629AE-E81B-466C-8D1F-FB69A5DBB5AA}" type="presOf" srcId="{A5F9FBF6-0FAD-456A-90AE-8FE5CCFF0EBB}" destId="{21B7B560-E24E-41DE-BC70-78DD9988104F}" srcOrd="0" destOrd="0" presId="urn:microsoft.com/office/officeart/2005/8/layout/bList2#2"/>
    <dgm:cxn modelId="{CF2390E7-9232-4FA3-BE60-AB4B44A55C48}" type="presOf" srcId="{9B4C65F6-9AB2-4C3A-9497-04349B868CAB}" destId="{2FEEECC4-2FE4-4BD6-891A-93C3208FF4E5}" srcOrd="0" destOrd="1" presId="urn:microsoft.com/office/officeart/2005/8/layout/bList2#2"/>
    <dgm:cxn modelId="{8ACD3EB8-2D25-4004-B2D5-5E53919EF13B}" srcId="{BCADBC01-D4CC-4978-AE9B-6DCD98F5C9D8}" destId="{1FE4172D-D0B9-4D38-9856-D055150C14E8}" srcOrd="1" destOrd="0" parTransId="{C252BEFE-15C2-43E2-B0FB-175156D95292}" sibTransId="{37CC94FB-F714-4918-A73C-359A8220A4EE}"/>
    <dgm:cxn modelId="{87932B31-38A2-40A5-A7D8-A17C649A03DF}" srcId="{962F1534-8331-402C-B8F4-CB88B59A624C}" destId="{BCADBC01-D4CC-4978-AE9B-6DCD98F5C9D8}" srcOrd="0" destOrd="0" parTransId="{BEF068DD-A96B-4DDD-BDA1-EABCD3A2D73E}" sibTransId="{220D94DF-E38A-4406-991D-95A32CDFC159}"/>
    <dgm:cxn modelId="{A27E17C3-09D4-4976-BC37-A41121A1D47F}" type="presOf" srcId="{D3DE7E2E-A763-4EB2-8FAE-3950BFF3E9CD}" destId="{2487B876-EFB9-4BF3-8D1F-DECB2D982307}" srcOrd="0" destOrd="0" presId="urn:microsoft.com/office/officeart/2005/8/layout/bList2#2"/>
    <dgm:cxn modelId="{1D60BD9D-6CCF-4478-B3A2-B66DDCAF892E}" type="presOf" srcId="{E1B455AE-1615-4667-95F7-FA2ED3907DD0}" destId="{1F11D058-9D54-4DB2-896C-8E407F447924}" srcOrd="0" destOrd="0" presId="urn:microsoft.com/office/officeart/2005/8/layout/bList2#2"/>
    <dgm:cxn modelId="{B6ED99A1-EA7E-41E6-992A-9D6C3E782BFF}" type="presOf" srcId="{73E20E3D-8FAF-4E05-A29E-39BB5788A715}" destId="{2FEEECC4-2FE4-4BD6-891A-93C3208FF4E5}" srcOrd="0" destOrd="2" presId="urn:microsoft.com/office/officeart/2005/8/layout/bList2#2"/>
    <dgm:cxn modelId="{50026464-F088-43F8-A116-2BBC5780322F}" srcId="{BCADBC01-D4CC-4978-AE9B-6DCD98F5C9D8}" destId="{02707D6B-E79C-4723-B656-D3AF0B52050B}" srcOrd="2" destOrd="0" parTransId="{08991CE5-ECBE-43EE-A91D-E8CE7DC1F71C}" sibTransId="{468EEF5C-7C8F-483B-958B-FBDC6C0F58A3}"/>
    <dgm:cxn modelId="{3477D756-5400-485A-A66B-548946FD5616}" srcId="{A5F9FBF6-0FAD-456A-90AE-8FE5CCFF0EBB}" destId="{E1B455AE-1615-4667-95F7-FA2ED3907DD0}" srcOrd="0" destOrd="0" parTransId="{88DF52EF-146A-4042-B8E4-27607EF4D657}" sibTransId="{D25A2905-5986-49D6-BE4E-15464648E0DC}"/>
    <dgm:cxn modelId="{D01E49E1-81ED-4BFA-9697-8922215C7EEA}" type="presOf" srcId="{BCADBC01-D4CC-4978-AE9B-6DCD98F5C9D8}" destId="{983ACD5A-C9F2-4142-93D0-849EA94D18F4}" srcOrd="1" destOrd="0" presId="urn:microsoft.com/office/officeart/2005/8/layout/bList2#2"/>
    <dgm:cxn modelId="{C5AA8050-2159-4A8D-BDB6-91505417285D}" type="presOf" srcId="{80D92AA1-F374-4C92-BCA8-23CBBF029414}" destId="{87B2B468-E675-4874-8606-3CD82946ED3C}" srcOrd="0" destOrd="0" presId="urn:microsoft.com/office/officeart/2005/8/layout/bList2#2"/>
    <dgm:cxn modelId="{A4B15D89-EA35-4451-B384-E6D205C60EE6}" type="presOf" srcId="{2D8919A3-0652-4C8E-934E-1384324DEEF5}" destId="{DD688B96-DEC5-4E98-8D58-C88485EE5ECC}" srcOrd="0" destOrd="2" presId="urn:microsoft.com/office/officeart/2005/8/layout/bList2#2"/>
    <dgm:cxn modelId="{D69D57F9-0F51-4A33-8759-3CFE769EF3CB}" type="presOf" srcId="{7F69F217-3E54-47A8-9AC5-D9377B9F3135}" destId="{EEAC9101-DC3F-458A-A383-23F97567849F}" srcOrd="0" destOrd="0" presId="urn:microsoft.com/office/officeart/2005/8/layout/bList2#2"/>
    <dgm:cxn modelId="{482304F2-2F70-4311-9232-116CC8A84AD5}" type="presOf" srcId="{220D94DF-E38A-4406-991D-95A32CDFC159}" destId="{70C78B4E-5827-4CD5-B080-A7578BDD1821}" srcOrd="0" destOrd="0" presId="urn:microsoft.com/office/officeart/2005/8/layout/bList2#2"/>
    <dgm:cxn modelId="{73C89AD0-210D-4BCA-A337-ADF0EADE92E4}" srcId="{513416B9-AC7B-4C38-9C2B-5F150ACE8B0A}" destId="{4AB22DBA-1000-44A8-9BB2-E070257A9938}" srcOrd="1" destOrd="0" parTransId="{C7FE7E1F-4DC7-4A1A-9EAB-C247B70779A1}" sibTransId="{AEE01318-5EE1-465F-AD7A-E13E012F67F4}"/>
    <dgm:cxn modelId="{F9C9BABE-27E1-4D0D-9018-1904D4BBA277}" type="presOf" srcId="{E6AFA8B9-055E-4268-927E-9A3A980B6FCD}" destId="{DD688B96-DEC5-4E98-8D58-C88485EE5ECC}" srcOrd="0" destOrd="0" presId="urn:microsoft.com/office/officeart/2005/8/layout/bList2#2"/>
    <dgm:cxn modelId="{F7905A07-2F8F-439D-B21A-E862AFB8072D}" type="presOf" srcId="{3D99D418-79CE-4661-B001-7F8E57EB253E}" destId="{34D5C100-5A93-477E-9920-E449E6A23CF3}" srcOrd="0" destOrd="0" presId="urn:microsoft.com/office/officeart/2005/8/layout/bList2#2"/>
    <dgm:cxn modelId="{CD8D4101-DD9C-4D80-8FF7-F15E3D6AFCA7}" srcId="{A5F9FBF6-0FAD-456A-90AE-8FE5CCFF0EBB}" destId="{02A5FC38-3618-4E80-BE50-9FE30432F5DE}" srcOrd="1" destOrd="0" parTransId="{6679411F-AB6F-47D7-828C-3B61AC893C38}" sibTransId="{A86F5662-CB6D-465C-B848-8E7ABB72641C}"/>
    <dgm:cxn modelId="{BB1E87A3-380D-4F3F-85E3-AC7DD4252C01}" srcId="{BCADBC01-D4CC-4978-AE9B-6DCD98F5C9D8}" destId="{C338DBA7-4279-4681-92DC-3609268A843A}" srcOrd="0" destOrd="0" parTransId="{E1C83137-13C6-43BA-BDA2-8BF3B70EAABF}" sibTransId="{2D8C5F84-4CC2-416C-AD5A-9CC5718AFCAE}"/>
    <dgm:cxn modelId="{B2332E21-F3B7-4D86-AD0D-50C1D2815CAB}" type="presOf" srcId="{3715806A-D2F4-46D8-AC01-97B86CF5F950}" destId="{DD688B96-DEC5-4E98-8D58-C88485EE5ECC}" srcOrd="0" destOrd="3" presId="urn:microsoft.com/office/officeart/2005/8/layout/bList2#2"/>
    <dgm:cxn modelId="{6212398E-9190-45FB-A221-52137707BCE6}" type="presOf" srcId="{962F1534-8331-402C-B8F4-CB88B59A624C}" destId="{D22C6B34-5593-451F-B4AF-34374937B70C}" srcOrd="0" destOrd="0" presId="urn:microsoft.com/office/officeart/2005/8/layout/bList2#2"/>
    <dgm:cxn modelId="{3730625A-680D-438C-92D1-B73944DE0037}" srcId="{513416B9-AC7B-4C38-9C2B-5F150ACE8B0A}" destId="{E6AFA8B9-055E-4268-927E-9A3A980B6FCD}" srcOrd="0" destOrd="0" parTransId="{42F3EB22-8062-4F88-AEDB-C97CD3010CE3}" sibTransId="{1227E395-8296-47E6-99BB-1F4F43C0868B}"/>
    <dgm:cxn modelId="{B71CFF9A-D7F4-444E-9EFC-88636EE42C17}" type="presOf" srcId="{A5F9FBF6-0FAD-456A-90AE-8FE5CCFF0EBB}" destId="{315D179B-9F5B-49C5-B369-F46CF2999674}" srcOrd="1" destOrd="0" presId="urn:microsoft.com/office/officeart/2005/8/layout/bList2#2"/>
    <dgm:cxn modelId="{3C74EF7E-BD13-46BA-A454-6DA62E0DEE7A}" srcId="{962F1534-8331-402C-B8F4-CB88B59A624C}" destId="{3D99D418-79CE-4661-B001-7F8E57EB253E}" srcOrd="2" destOrd="0" parTransId="{162047B5-3D89-48E0-B1EB-624659F0EB85}" sibTransId="{D3DE7E2E-A763-4EB2-8FAE-3950BFF3E9CD}"/>
    <dgm:cxn modelId="{ABC29787-B5B2-4861-A023-D5180D9BAB0F}" srcId="{513416B9-AC7B-4C38-9C2B-5F150ACE8B0A}" destId="{2D8919A3-0652-4C8E-934E-1384324DEEF5}" srcOrd="2" destOrd="0" parTransId="{DDA1814A-DBE4-45BD-BAF5-3D771A3D9420}" sibTransId="{C2D2DD21-88A4-4071-9AA2-555976375E47}"/>
    <dgm:cxn modelId="{27B8C453-014C-4C9E-8D4F-0A1B8C8A0561}" srcId="{962F1534-8331-402C-B8F4-CB88B59A624C}" destId="{A5F9FBF6-0FAD-456A-90AE-8FE5CCFF0EBB}" srcOrd="4" destOrd="0" parTransId="{FA1F40A5-F211-46FD-9772-5F1FE6F6B720}" sibTransId="{C3F82200-43D5-4515-95AC-8695153E4418}"/>
    <dgm:cxn modelId="{F4DCBF05-23BB-426F-A8E7-1703EBFD29D6}" srcId="{BC552BE7-62FE-4A08-9D6D-17C7452E7FD8}" destId="{9B4C65F6-9AB2-4C3A-9497-04349B868CAB}" srcOrd="1" destOrd="0" parTransId="{22F4F0FF-A4F2-4D7D-89B2-948904359F34}" sibTransId="{08136AC5-DBB0-4215-A2E3-C487313450F9}"/>
    <dgm:cxn modelId="{488819A8-B8BE-43EB-87B6-C4C962B17F45}" type="presOf" srcId="{5C4737F6-54B6-4665-AA89-88AE8D7D9C77}" destId="{3B34BA00-445B-4B31-A344-F028C536D961}" srcOrd="0" destOrd="0" presId="urn:microsoft.com/office/officeart/2005/8/layout/bList2#2"/>
    <dgm:cxn modelId="{AB339712-82F2-410D-B2BD-4BF11CE82080}" type="presOf" srcId="{513416B9-AC7B-4C38-9C2B-5F150ACE8B0A}" destId="{67F24560-3CAB-4CCB-A47F-7803DE6EACB0}" srcOrd="0" destOrd="0" presId="urn:microsoft.com/office/officeart/2005/8/layout/bList2#2"/>
    <dgm:cxn modelId="{E4ADE98D-418B-402D-B984-837240CB745A}" srcId="{BC552BE7-62FE-4A08-9D6D-17C7452E7FD8}" destId="{73E20E3D-8FAF-4E05-A29E-39BB5788A715}" srcOrd="2" destOrd="0" parTransId="{77A35DD5-C12B-4246-BFBC-9921BAD23FF6}" sibTransId="{D765614B-6662-43F6-8447-680AE03DB78B}"/>
    <dgm:cxn modelId="{7E18CC9A-CFA9-4ECD-AA04-06969C58A315}" srcId="{BC552BE7-62FE-4A08-9D6D-17C7452E7FD8}" destId="{86DF15A5-D0B0-46AB-8069-C4912DD893E1}" srcOrd="0" destOrd="0" parTransId="{48E559EA-100F-45C7-B29C-F739FA9A17ED}" sibTransId="{BC0FA2ED-7D01-4326-882F-D9AEAD6264FE}"/>
    <dgm:cxn modelId="{064B414D-11FD-4EE0-8D0B-F1EEF64B358B}" type="presOf" srcId="{C338DBA7-4279-4681-92DC-3609268A843A}" destId="{726AD447-8900-4F33-8C54-84D589156A7C}" srcOrd="0" destOrd="0" presId="urn:microsoft.com/office/officeart/2005/8/layout/bList2#2"/>
    <dgm:cxn modelId="{885E5DE2-0747-4EDB-9A5B-357AC4FEDCE1}" type="presOf" srcId="{BC552BE7-62FE-4A08-9D6D-17C7452E7FD8}" destId="{497D2809-A66D-4033-9149-74BC01E06BD1}" srcOrd="1" destOrd="0" presId="urn:microsoft.com/office/officeart/2005/8/layout/bList2#2"/>
    <dgm:cxn modelId="{825745C7-3722-4E1F-BD4E-16855EC2B757}" type="presOf" srcId="{BC552BE7-62FE-4A08-9D6D-17C7452E7FD8}" destId="{8AF8C668-C753-4265-B4BB-2D4D3CDA3B24}" srcOrd="0" destOrd="0" presId="urn:microsoft.com/office/officeart/2005/8/layout/bList2#2"/>
    <dgm:cxn modelId="{BC9B77A8-9C7D-46A2-ACF9-E94898019084}" type="presOf" srcId="{BCADBC01-D4CC-4978-AE9B-6DCD98F5C9D8}" destId="{C4F6E8CA-ED94-4E17-8EB4-0077B7A59BC2}" srcOrd="0" destOrd="0" presId="urn:microsoft.com/office/officeart/2005/8/layout/bList2#2"/>
    <dgm:cxn modelId="{DEE6F93A-D2D3-4637-9E07-5394000D76D4}" type="presParOf" srcId="{D22C6B34-5593-451F-B4AF-34374937B70C}" destId="{A8B49A99-7D34-485A-91C0-6963591B0588}" srcOrd="0" destOrd="0" presId="urn:microsoft.com/office/officeart/2005/8/layout/bList2#2"/>
    <dgm:cxn modelId="{F4974509-7D32-4B18-A06D-67239E7EE7A1}" type="presParOf" srcId="{A8B49A99-7D34-485A-91C0-6963591B0588}" destId="{726AD447-8900-4F33-8C54-84D589156A7C}" srcOrd="0" destOrd="0" presId="urn:microsoft.com/office/officeart/2005/8/layout/bList2#2"/>
    <dgm:cxn modelId="{BE30A1DF-862B-45D0-AE5E-11BB0EE22CEC}" type="presParOf" srcId="{A8B49A99-7D34-485A-91C0-6963591B0588}" destId="{C4F6E8CA-ED94-4E17-8EB4-0077B7A59BC2}" srcOrd="1" destOrd="0" presId="urn:microsoft.com/office/officeart/2005/8/layout/bList2#2"/>
    <dgm:cxn modelId="{B870210E-A5CC-45AD-99EA-269FF9A1B78D}" type="presParOf" srcId="{A8B49A99-7D34-485A-91C0-6963591B0588}" destId="{983ACD5A-C9F2-4142-93D0-849EA94D18F4}" srcOrd="2" destOrd="0" presId="urn:microsoft.com/office/officeart/2005/8/layout/bList2#2"/>
    <dgm:cxn modelId="{5A5319C0-FA59-4C03-BC59-767077D63897}" type="presParOf" srcId="{A8B49A99-7D34-485A-91C0-6963591B0588}" destId="{BB8ABFDA-761F-4FD8-9032-7E7F486E2A54}" srcOrd="3" destOrd="0" presId="urn:microsoft.com/office/officeart/2005/8/layout/bList2#2"/>
    <dgm:cxn modelId="{947DA799-E099-4457-954C-A02C8FE3535F}" type="presParOf" srcId="{D22C6B34-5593-451F-B4AF-34374937B70C}" destId="{70C78B4E-5827-4CD5-B080-A7578BDD1821}" srcOrd="1" destOrd="0" presId="urn:microsoft.com/office/officeart/2005/8/layout/bList2#2"/>
    <dgm:cxn modelId="{52E4B0F8-1408-46DE-A288-B5CC8F39772F}" type="presParOf" srcId="{D22C6B34-5593-451F-B4AF-34374937B70C}" destId="{9525F4AC-75FB-46CD-853E-158139D331F1}" srcOrd="2" destOrd="0" presId="urn:microsoft.com/office/officeart/2005/8/layout/bList2#2"/>
    <dgm:cxn modelId="{9E312EA3-639A-4012-AF53-00B446DCCF1E}" type="presParOf" srcId="{9525F4AC-75FB-46CD-853E-158139D331F1}" destId="{2FEEECC4-2FE4-4BD6-891A-93C3208FF4E5}" srcOrd="0" destOrd="0" presId="urn:microsoft.com/office/officeart/2005/8/layout/bList2#2"/>
    <dgm:cxn modelId="{1FE6EB52-3AEB-428A-B0A8-B832516C3457}" type="presParOf" srcId="{9525F4AC-75FB-46CD-853E-158139D331F1}" destId="{8AF8C668-C753-4265-B4BB-2D4D3CDA3B24}" srcOrd="1" destOrd="0" presId="urn:microsoft.com/office/officeart/2005/8/layout/bList2#2"/>
    <dgm:cxn modelId="{CBA05D57-730D-4D03-8FC4-85EFE438D88F}" type="presParOf" srcId="{9525F4AC-75FB-46CD-853E-158139D331F1}" destId="{497D2809-A66D-4033-9149-74BC01E06BD1}" srcOrd="2" destOrd="0" presId="urn:microsoft.com/office/officeart/2005/8/layout/bList2#2"/>
    <dgm:cxn modelId="{9839587B-C5CE-4628-8298-558576CD39CB}" type="presParOf" srcId="{9525F4AC-75FB-46CD-853E-158139D331F1}" destId="{DDD6835B-F575-436A-9831-73A5624C9E75}" srcOrd="3" destOrd="0" presId="urn:microsoft.com/office/officeart/2005/8/layout/bList2#2"/>
    <dgm:cxn modelId="{7C251ACD-2ED2-461A-A710-0E844E8D1148}" type="presParOf" srcId="{D22C6B34-5593-451F-B4AF-34374937B70C}" destId="{87B2B468-E675-4874-8606-3CD82946ED3C}" srcOrd="3" destOrd="0" presId="urn:microsoft.com/office/officeart/2005/8/layout/bList2#2"/>
    <dgm:cxn modelId="{C8133005-C167-4975-B8B1-C93597069E73}" type="presParOf" srcId="{D22C6B34-5593-451F-B4AF-34374937B70C}" destId="{63B4E932-0001-44F5-9007-A72B75287680}" srcOrd="4" destOrd="0" presId="urn:microsoft.com/office/officeart/2005/8/layout/bList2#2"/>
    <dgm:cxn modelId="{01B11D16-69DF-40B8-B21F-D604DF544A12}" type="presParOf" srcId="{63B4E932-0001-44F5-9007-A72B75287680}" destId="{3B34BA00-445B-4B31-A344-F028C536D961}" srcOrd="0" destOrd="0" presId="urn:microsoft.com/office/officeart/2005/8/layout/bList2#2"/>
    <dgm:cxn modelId="{6F441044-8A31-4D6C-99CD-F107F386213F}" type="presParOf" srcId="{63B4E932-0001-44F5-9007-A72B75287680}" destId="{34D5C100-5A93-477E-9920-E449E6A23CF3}" srcOrd="1" destOrd="0" presId="urn:microsoft.com/office/officeart/2005/8/layout/bList2#2"/>
    <dgm:cxn modelId="{732AB541-97A9-4974-A11A-04F7AF30544F}" type="presParOf" srcId="{63B4E932-0001-44F5-9007-A72B75287680}" destId="{B958668A-2872-4BB2-AF2F-57D4492DEDAC}" srcOrd="2" destOrd="0" presId="urn:microsoft.com/office/officeart/2005/8/layout/bList2#2"/>
    <dgm:cxn modelId="{6BAFAD2A-3649-4867-A931-C9D37368A3F7}" type="presParOf" srcId="{63B4E932-0001-44F5-9007-A72B75287680}" destId="{4C879837-8E7F-4D71-AA5A-3A1E4A8AA761}" srcOrd="3" destOrd="0" presId="urn:microsoft.com/office/officeart/2005/8/layout/bList2#2"/>
    <dgm:cxn modelId="{8BE86CAF-C627-4D67-8030-BF890AD33B74}" type="presParOf" srcId="{D22C6B34-5593-451F-B4AF-34374937B70C}" destId="{2487B876-EFB9-4BF3-8D1F-DECB2D982307}" srcOrd="5" destOrd="0" presId="urn:microsoft.com/office/officeart/2005/8/layout/bList2#2"/>
    <dgm:cxn modelId="{25883C38-68BF-43EC-96BC-C2133C0AFB64}" type="presParOf" srcId="{D22C6B34-5593-451F-B4AF-34374937B70C}" destId="{A73C528F-88C3-4C7B-A689-7DE232445C80}" srcOrd="6" destOrd="0" presId="urn:microsoft.com/office/officeart/2005/8/layout/bList2#2"/>
    <dgm:cxn modelId="{76235F72-9A97-4EBA-BD45-888AABE012C2}" type="presParOf" srcId="{A73C528F-88C3-4C7B-A689-7DE232445C80}" destId="{DD688B96-DEC5-4E98-8D58-C88485EE5ECC}" srcOrd="0" destOrd="0" presId="urn:microsoft.com/office/officeart/2005/8/layout/bList2#2"/>
    <dgm:cxn modelId="{5F7D39BD-366F-403F-848D-AD76183AA3F4}" type="presParOf" srcId="{A73C528F-88C3-4C7B-A689-7DE232445C80}" destId="{67F24560-3CAB-4CCB-A47F-7803DE6EACB0}" srcOrd="1" destOrd="0" presId="urn:microsoft.com/office/officeart/2005/8/layout/bList2#2"/>
    <dgm:cxn modelId="{46562034-011B-4AB6-800D-12E1D8968114}" type="presParOf" srcId="{A73C528F-88C3-4C7B-A689-7DE232445C80}" destId="{5441C569-0E93-469D-A870-6E4B028140A4}" srcOrd="2" destOrd="0" presId="urn:microsoft.com/office/officeart/2005/8/layout/bList2#2"/>
    <dgm:cxn modelId="{A80ABEF2-BF77-4370-A2DB-097366F8C8EF}" type="presParOf" srcId="{A73C528F-88C3-4C7B-A689-7DE232445C80}" destId="{C0199BA4-2A4D-43A5-9DD1-5FF95713F01B}" srcOrd="3" destOrd="0" presId="urn:microsoft.com/office/officeart/2005/8/layout/bList2#2"/>
    <dgm:cxn modelId="{9CA317EB-BE42-4AAC-A4F8-B7C7DC5EC236}" type="presParOf" srcId="{D22C6B34-5593-451F-B4AF-34374937B70C}" destId="{EEAC9101-DC3F-458A-A383-23F97567849F}" srcOrd="7" destOrd="0" presId="urn:microsoft.com/office/officeart/2005/8/layout/bList2#2"/>
    <dgm:cxn modelId="{1D92C53B-A349-42F7-921F-946DBF041EC9}" type="presParOf" srcId="{D22C6B34-5593-451F-B4AF-34374937B70C}" destId="{F550A2DC-8BBA-4F43-B08D-CBD13F96EBBB}" srcOrd="8" destOrd="0" presId="urn:microsoft.com/office/officeart/2005/8/layout/bList2#2"/>
    <dgm:cxn modelId="{558D8870-A7C6-4DB3-822B-BE48AF37AC93}" type="presParOf" srcId="{F550A2DC-8BBA-4F43-B08D-CBD13F96EBBB}" destId="{1F11D058-9D54-4DB2-896C-8E407F447924}" srcOrd="0" destOrd="0" presId="urn:microsoft.com/office/officeart/2005/8/layout/bList2#2"/>
    <dgm:cxn modelId="{E03200A5-2EF4-47AA-A443-2DA76986CE23}" type="presParOf" srcId="{F550A2DC-8BBA-4F43-B08D-CBD13F96EBBB}" destId="{21B7B560-E24E-41DE-BC70-78DD9988104F}" srcOrd="1" destOrd="0" presId="urn:microsoft.com/office/officeart/2005/8/layout/bList2#2"/>
    <dgm:cxn modelId="{F237B191-10B3-4BBF-BB04-97D924651A82}" type="presParOf" srcId="{F550A2DC-8BBA-4F43-B08D-CBD13F96EBBB}" destId="{315D179B-9F5B-49C5-B369-F46CF2999674}" srcOrd="2" destOrd="0" presId="urn:microsoft.com/office/officeart/2005/8/layout/bList2#2"/>
    <dgm:cxn modelId="{D7761210-7737-4E84-BD50-FBF68C373C56}" type="presParOf" srcId="{F550A2DC-8BBA-4F43-B08D-CBD13F96EBBB}" destId="{88BCC1B2-8638-4A94-823B-D0B7E04D43FD}" srcOrd="3" destOrd="0" presId="urn:microsoft.com/office/officeart/2005/8/layout/bList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55700C-74F9-467E-A6F9-CEB24825CCDA}" type="doc">
      <dgm:prSet loTypeId="urn:microsoft.com/office/officeart/2008/layout/AlternatingHexagons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5A62059-353F-4DCB-A2AA-21C6329908D8}">
      <dgm:prSet phldrT="[Text]" custT="1"/>
      <dgm:spPr/>
      <dgm:t>
        <a:bodyPr/>
        <a:lstStyle/>
        <a:p>
          <a:r>
            <a:rPr lang="en-US" sz="1400" dirty="0" smtClean="0"/>
            <a:t>Chip segment deformation</a:t>
          </a:r>
          <a:endParaRPr lang="en-US" sz="1400" dirty="0"/>
        </a:p>
      </dgm:t>
    </dgm:pt>
    <dgm:pt modelId="{9A146FF8-3FEF-498F-B61C-5505037A2E5E}" type="parTrans" cxnId="{7FA33864-411D-44D0-AEE4-D4962A3F96BE}">
      <dgm:prSet/>
      <dgm:spPr/>
      <dgm:t>
        <a:bodyPr/>
        <a:lstStyle/>
        <a:p>
          <a:endParaRPr lang="en-US"/>
        </a:p>
      </dgm:t>
    </dgm:pt>
    <dgm:pt modelId="{770E4D16-1AB8-4D7E-A1C5-4377A9DCC518}" type="sibTrans" cxnId="{7FA33864-411D-44D0-AEE4-D4962A3F96BE}">
      <dgm:prSet/>
      <dgm:spPr/>
      <dgm:t>
        <a:bodyPr/>
        <a:lstStyle/>
        <a:p>
          <a:r>
            <a:rPr lang="en-US" dirty="0" smtClean="0"/>
            <a:t>Chip segment Morphology</a:t>
          </a:r>
          <a:endParaRPr lang="en-US" dirty="0"/>
        </a:p>
      </dgm:t>
    </dgm:pt>
    <dgm:pt modelId="{B5ADD89D-5C3A-442D-BE71-34BDB0D90EC7}">
      <dgm:prSet phldrT="[Text]" phldr="1"/>
      <dgm:spPr/>
      <dgm:t>
        <a:bodyPr/>
        <a:lstStyle/>
        <a:p>
          <a:endParaRPr lang="en-US" dirty="0"/>
        </a:p>
      </dgm:t>
    </dgm:pt>
    <dgm:pt modelId="{C3733739-3031-4EA6-81B6-2BC8869344F2}" type="parTrans" cxnId="{630F775E-F431-4EC0-9655-D7F23B8809A9}">
      <dgm:prSet/>
      <dgm:spPr/>
      <dgm:t>
        <a:bodyPr/>
        <a:lstStyle/>
        <a:p>
          <a:endParaRPr lang="en-US"/>
        </a:p>
      </dgm:t>
    </dgm:pt>
    <dgm:pt modelId="{247672B5-4A12-43F0-8154-A70629BBD392}" type="sibTrans" cxnId="{630F775E-F431-4EC0-9655-D7F23B8809A9}">
      <dgm:prSet/>
      <dgm:spPr/>
      <dgm:t>
        <a:bodyPr/>
        <a:lstStyle/>
        <a:p>
          <a:endParaRPr lang="en-US"/>
        </a:p>
      </dgm:t>
    </dgm:pt>
    <dgm:pt modelId="{D6AB2641-7B2F-4633-B57F-F09A90980A83}">
      <dgm:prSet phldrT="[Text]" custT="1"/>
      <dgm:spPr/>
      <dgm:t>
        <a:bodyPr/>
        <a:lstStyle/>
        <a:p>
          <a:r>
            <a:rPr lang="en-US" sz="1600" b="1" dirty="0" smtClean="0"/>
            <a:t>Physics-based Machining</a:t>
          </a:r>
          <a:endParaRPr lang="en-US" sz="1600" b="1" dirty="0"/>
        </a:p>
      </dgm:t>
    </dgm:pt>
    <dgm:pt modelId="{60E05D4D-FC45-4584-9C9C-4170E57C1D76}" type="parTrans" cxnId="{3DD83A86-EFBC-4090-851A-FC70933EBF6A}">
      <dgm:prSet/>
      <dgm:spPr/>
      <dgm:t>
        <a:bodyPr/>
        <a:lstStyle/>
        <a:p>
          <a:endParaRPr lang="en-US"/>
        </a:p>
      </dgm:t>
    </dgm:pt>
    <dgm:pt modelId="{630A6E2F-9602-4184-9163-C48F63E3B0E6}" type="sibTrans" cxnId="{3DD83A86-EFBC-4090-851A-FC70933EBF6A}">
      <dgm:prSet/>
      <dgm:spPr/>
      <dgm:t>
        <a:bodyPr/>
        <a:lstStyle/>
        <a:p>
          <a:r>
            <a:rPr lang="en-US" dirty="0" smtClean="0"/>
            <a:t>Shear band spacing and thickness</a:t>
          </a:r>
          <a:endParaRPr lang="en-US" dirty="0"/>
        </a:p>
      </dgm:t>
    </dgm:pt>
    <dgm:pt modelId="{059EE09F-21C2-4E82-B0AF-5E4599C8DFFA}">
      <dgm:prSet phldrT="[Text]" custT="1"/>
      <dgm:spPr/>
      <dgm:t>
        <a:bodyPr/>
        <a:lstStyle/>
        <a:p>
          <a:pPr algn="ctr"/>
          <a:r>
            <a:rPr lang="en-US" sz="1600" dirty="0" smtClean="0"/>
            <a:t>Correlation between  microstructural deformation and Machinability</a:t>
          </a:r>
          <a:endParaRPr lang="en-US" sz="1600" dirty="0"/>
        </a:p>
      </dgm:t>
    </dgm:pt>
    <dgm:pt modelId="{13D05DCD-9E3B-4E1E-B32A-6FF75FFC9A70}" type="parTrans" cxnId="{D047A0EC-7BFE-4090-A5B4-5129CB1D05A4}">
      <dgm:prSet/>
      <dgm:spPr/>
      <dgm:t>
        <a:bodyPr/>
        <a:lstStyle/>
        <a:p>
          <a:endParaRPr lang="en-US"/>
        </a:p>
      </dgm:t>
    </dgm:pt>
    <dgm:pt modelId="{C0CF9C14-8DD9-49F8-B7EF-0C0BCE83713C}" type="sibTrans" cxnId="{D047A0EC-7BFE-4090-A5B4-5129CB1D05A4}">
      <dgm:prSet/>
      <dgm:spPr/>
      <dgm:t>
        <a:bodyPr/>
        <a:lstStyle/>
        <a:p>
          <a:endParaRPr lang="en-US"/>
        </a:p>
      </dgm:t>
    </dgm:pt>
    <dgm:pt modelId="{3ABF8EBF-8E53-4130-A6D5-DDE2143A6B3F}">
      <dgm:prSet phldrT="[Text]"/>
      <dgm:spPr/>
      <dgm:t>
        <a:bodyPr/>
        <a:lstStyle/>
        <a:p>
          <a:r>
            <a:rPr lang="en-US" dirty="0" smtClean="0"/>
            <a:t>Grain transportation and deformation</a:t>
          </a:r>
          <a:endParaRPr lang="en-US" dirty="0"/>
        </a:p>
      </dgm:t>
    </dgm:pt>
    <dgm:pt modelId="{0D8AE8B0-2A7A-45A7-8B8A-BD3CDF6DCFBB}" type="parTrans" cxnId="{C9B85CED-56D7-4CCB-AC46-9A69637068AD}">
      <dgm:prSet/>
      <dgm:spPr/>
      <dgm:t>
        <a:bodyPr/>
        <a:lstStyle/>
        <a:p>
          <a:endParaRPr lang="en-US"/>
        </a:p>
      </dgm:t>
    </dgm:pt>
    <dgm:pt modelId="{3993E065-61CB-4FC7-A5A8-652B0F54F653}" type="sibTrans" cxnId="{C9B85CED-56D7-4CCB-AC46-9A69637068AD}">
      <dgm:prSet/>
      <dgm:spPr/>
      <dgm:t>
        <a:bodyPr/>
        <a:lstStyle/>
        <a:p>
          <a:r>
            <a:rPr lang="en-US" dirty="0" smtClean="0"/>
            <a:t>Grain deformation in machined surfaces</a:t>
          </a:r>
          <a:endParaRPr lang="en-US" dirty="0"/>
        </a:p>
      </dgm:t>
    </dgm:pt>
    <dgm:pt modelId="{92367ADD-3FF7-43FE-A481-948DC00B385C}">
      <dgm:prSet phldrT="[Text]" phldr="1"/>
      <dgm:spPr/>
      <dgm:t>
        <a:bodyPr/>
        <a:lstStyle/>
        <a:p>
          <a:endParaRPr lang="en-US" dirty="0"/>
        </a:p>
      </dgm:t>
    </dgm:pt>
    <dgm:pt modelId="{6622B6C1-6B6A-42B4-90F7-104B09AEB3AA}" type="parTrans" cxnId="{E80D65F8-1162-4049-9B11-AA62E37971CB}">
      <dgm:prSet/>
      <dgm:spPr/>
      <dgm:t>
        <a:bodyPr/>
        <a:lstStyle/>
        <a:p>
          <a:endParaRPr lang="en-US"/>
        </a:p>
      </dgm:t>
    </dgm:pt>
    <dgm:pt modelId="{DDFA2D0B-DE95-426A-8FB7-88DFCB63610D}" type="sibTrans" cxnId="{E80D65F8-1162-4049-9B11-AA62E37971CB}">
      <dgm:prSet/>
      <dgm:spPr/>
      <dgm:t>
        <a:bodyPr/>
        <a:lstStyle/>
        <a:p>
          <a:endParaRPr lang="en-US"/>
        </a:p>
      </dgm:t>
    </dgm:pt>
    <dgm:pt modelId="{03C97BCC-202D-43A1-9C3F-544A17ECFBC1}" type="pres">
      <dgm:prSet presAssocID="{7D55700C-74F9-467E-A6F9-CEB24825CCD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0684391-ED9C-429C-A361-E17A9B80E881}" type="pres">
      <dgm:prSet presAssocID="{25A62059-353F-4DCB-A2AA-21C6329908D8}" presName="composite" presStyleCnt="0"/>
      <dgm:spPr/>
    </dgm:pt>
    <dgm:pt modelId="{B5010751-895C-4695-8F63-9F12B659D201}" type="pres">
      <dgm:prSet presAssocID="{25A62059-353F-4DCB-A2AA-21C6329908D8}" presName="Parent1" presStyleLbl="node1" presStyleIdx="0" presStyleCnt="6" custScaleX="10680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3E811-270F-429E-A678-921E2E148A2B}" type="pres">
      <dgm:prSet presAssocID="{25A62059-353F-4DCB-A2AA-21C6329908D8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EAC2AA-5975-4B0E-B733-3556C1B814D5}" type="pres">
      <dgm:prSet presAssocID="{25A62059-353F-4DCB-A2AA-21C6329908D8}" presName="BalanceSpacing" presStyleCnt="0"/>
      <dgm:spPr/>
    </dgm:pt>
    <dgm:pt modelId="{C7088E5A-A6EB-42DA-AF9A-ED4C82723E94}" type="pres">
      <dgm:prSet presAssocID="{25A62059-353F-4DCB-A2AA-21C6329908D8}" presName="BalanceSpacing1" presStyleCnt="0"/>
      <dgm:spPr/>
    </dgm:pt>
    <dgm:pt modelId="{72C1A2C7-7AA0-469A-9037-5DA46ECA5F03}" type="pres">
      <dgm:prSet presAssocID="{770E4D16-1AB8-4D7E-A1C5-4377A9DCC518}" presName="Accent1Text" presStyleLbl="node1" presStyleIdx="1" presStyleCnt="6"/>
      <dgm:spPr/>
      <dgm:t>
        <a:bodyPr/>
        <a:lstStyle/>
        <a:p>
          <a:endParaRPr lang="en-US"/>
        </a:p>
      </dgm:t>
    </dgm:pt>
    <dgm:pt modelId="{52D31CD7-D0CD-4A88-92AF-24FC2368ECBB}" type="pres">
      <dgm:prSet presAssocID="{770E4D16-1AB8-4D7E-A1C5-4377A9DCC518}" presName="spaceBetweenRectangles" presStyleCnt="0"/>
      <dgm:spPr/>
    </dgm:pt>
    <dgm:pt modelId="{CE1C4212-01B0-4351-BCF7-0E8283087AC9}" type="pres">
      <dgm:prSet presAssocID="{D6AB2641-7B2F-4633-B57F-F09A90980A83}" presName="composite" presStyleCnt="0"/>
      <dgm:spPr/>
    </dgm:pt>
    <dgm:pt modelId="{DF236155-1126-4B8A-A24D-C7DA4AB3A3CF}" type="pres">
      <dgm:prSet presAssocID="{D6AB2641-7B2F-4633-B57F-F09A90980A83}" presName="Parent1" presStyleLbl="node1" presStyleIdx="2" presStyleCnt="6" custScaleX="10600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51D221-B0D7-41DD-829B-2E8649C54953}" type="pres">
      <dgm:prSet presAssocID="{D6AB2641-7B2F-4633-B57F-F09A90980A83}" presName="Childtext1" presStyleLbl="revTx" presStyleIdx="1" presStyleCnt="3" custLinFactNeighborX="-93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8032A-53F2-4D56-8CA4-35398DE6B196}" type="pres">
      <dgm:prSet presAssocID="{D6AB2641-7B2F-4633-B57F-F09A90980A83}" presName="BalanceSpacing" presStyleCnt="0"/>
      <dgm:spPr/>
    </dgm:pt>
    <dgm:pt modelId="{F978A02E-8741-4B05-91CC-13AA52FCFC81}" type="pres">
      <dgm:prSet presAssocID="{D6AB2641-7B2F-4633-B57F-F09A90980A83}" presName="BalanceSpacing1" presStyleCnt="0"/>
      <dgm:spPr/>
    </dgm:pt>
    <dgm:pt modelId="{7F28C32F-B9E8-4EBB-A4DB-259E1FD8EE2A}" type="pres">
      <dgm:prSet presAssocID="{630A6E2F-9602-4184-9163-C48F63E3B0E6}" presName="Accent1Text" presStyleLbl="node1" presStyleIdx="3" presStyleCnt="6"/>
      <dgm:spPr/>
      <dgm:t>
        <a:bodyPr/>
        <a:lstStyle/>
        <a:p>
          <a:endParaRPr lang="en-US"/>
        </a:p>
      </dgm:t>
    </dgm:pt>
    <dgm:pt modelId="{0B7B858F-3886-4A7A-973A-6D1ABED57EDE}" type="pres">
      <dgm:prSet presAssocID="{630A6E2F-9602-4184-9163-C48F63E3B0E6}" presName="spaceBetweenRectangles" presStyleCnt="0"/>
      <dgm:spPr/>
    </dgm:pt>
    <dgm:pt modelId="{D09E0C44-7448-4DA3-A7DE-C7FFFA556CEE}" type="pres">
      <dgm:prSet presAssocID="{3ABF8EBF-8E53-4130-A6D5-DDE2143A6B3F}" presName="composite" presStyleCnt="0"/>
      <dgm:spPr/>
    </dgm:pt>
    <dgm:pt modelId="{941A0AD3-F01F-4F5E-B359-F9C84E93AA86}" type="pres">
      <dgm:prSet presAssocID="{3ABF8EBF-8E53-4130-A6D5-DDE2143A6B3F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5515C9-1EF7-4EE5-AC17-E943C01A8ED0}" type="pres">
      <dgm:prSet presAssocID="{3ABF8EBF-8E53-4130-A6D5-DDE2143A6B3F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8388A-4860-4197-9B44-E69D05710D39}" type="pres">
      <dgm:prSet presAssocID="{3ABF8EBF-8E53-4130-A6D5-DDE2143A6B3F}" presName="BalanceSpacing" presStyleCnt="0"/>
      <dgm:spPr/>
    </dgm:pt>
    <dgm:pt modelId="{3608F7C6-A916-4EDC-A914-DAD10611B2DD}" type="pres">
      <dgm:prSet presAssocID="{3ABF8EBF-8E53-4130-A6D5-DDE2143A6B3F}" presName="BalanceSpacing1" presStyleCnt="0"/>
      <dgm:spPr/>
    </dgm:pt>
    <dgm:pt modelId="{ED350B79-CD90-4E5E-B0B5-FE9EAC93A9AD}" type="pres">
      <dgm:prSet presAssocID="{3993E065-61CB-4FC7-A5A8-652B0F54F653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00BC29C1-5FEF-4A8A-98A9-73D6C59019CE}" type="presOf" srcId="{25A62059-353F-4DCB-A2AA-21C6329908D8}" destId="{B5010751-895C-4695-8F63-9F12B659D201}" srcOrd="0" destOrd="0" presId="urn:microsoft.com/office/officeart/2008/layout/AlternatingHexagons"/>
    <dgm:cxn modelId="{E80D65F8-1162-4049-9B11-AA62E37971CB}" srcId="{3ABF8EBF-8E53-4130-A6D5-DDE2143A6B3F}" destId="{92367ADD-3FF7-43FE-A481-948DC00B385C}" srcOrd="0" destOrd="0" parTransId="{6622B6C1-6B6A-42B4-90F7-104B09AEB3AA}" sibTransId="{DDFA2D0B-DE95-426A-8FB7-88DFCB63610D}"/>
    <dgm:cxn modelId="{9597A99E-C9A4-4FE0-9A27-7254719EF09D}" type="presOf" srcId="{770E4D16-1AB8-4D7E-A1C5-4377A9DCC518}" destId="{72C1A2C7-7AA0-469A-9037-5DA46ECA5F03}" srcOrd="0" destOrd="0" presId="urn:microsoft.com/office/officeart/2008/layout/AlternatingHexagons"/>
    <dgm:cxn modelId="{F7330748-1B1C-4670-B115-87AAB642BB1C}" type="presOf" srcId="{630A6E2F-9602-4184-9163-C48F63E3B0E6}" destId="{7F28C32F-B9E8-4EBB-A4DB-259E1FD8EE2A}" srcOrd="0" destOrd="0" presId="urn:microsoft.com/office/officeart/2008/layout/AlternatingHexagons"/>
    <dgm:cxn modelId="{BF67C40A-20F9-4E3B-8382-981E9BEDA969}" type="presOf" srcId="{7D55700C-74F9-467E-A6F9-CEB24825CCDA}" destId="{03C97BCC-202D-43A1-9C3F-544A17ECFBC1}" srcOrd="0" destOrd="0" presId="urn:microsoft.com/office/officeart/2008/layout/AlternatingHexagons"/>
    <dgm:cxn modelId="{3DD83A86-EFBC-4090-851A-FC70933EBF6A}" srcId="{7D55700C-74F9-467E-A6F9-CEB24825CCDA}" destId="{D6AB2641-7B2F-4633-B57F-F09A90980A83}" srcOrd="1" destOrd="0" parTransId="{60E05D4D-FC45-4584-9C9C-4170E57C1D76}" sibTransId="{630A6E2F-9602-4184-9163-C48F63E3B0E6}"/>
    <dgm:cxn modelId="{4D023375-83D1-4EDC-A931-21CC2CD6F122}" type="presOf" srcId="{059EE09F-21C2-4E82-B0AF-5E4599C8DFFA}" destId="{D151D221-B0D7-41DD-829B-2E8649C54953}" srcOrd="0" destOrd="0" presId="urn:microsoft.com/office/officeart/2008/layout/AlternatingHexagons"/>
    <dgm:cxn modelId="{5DC4ACBA-044B-42E7-9912-2B436FA181DF}" type="presOf" srcId="{D6AB2641-7B2F-4633-B57F-F09A90980A83}" destId="{DF236155-1126-4B8A-A24D-C7DA4AB3A3CF}" srcOrd="0" destOrd="0" presId="urn:microsoft.com/office/officeart/2008/layout/AlternatingHexagons"/>
    <dgm:cxn modelId="{7FA33864-411D-44D0-AEE4-D4962A3F96BE}" srcId="{7D55700C-74F9-467E-A6F9-CEB24825CCDA}" destId="{25A62059-353F-4DCB-A2AA-21C6329908D8}" srcOrd="0" destOrd="0" parTransId="{9A146FF8-3FEF-498F-B61C-5505037A2E5E}" sibTransId="{770E4D16-1AB8-4D7E-A1C5-4377A9DCC518}"/>
    <dgm:cxn modelId="{D950EC34-09C9-402B-90C9-84B5BD3FE50F}" type="presOf" srcId="{3ABF8EBF-8E53-4130-A6D5-DDE2143A6B3F}" destId="{941A0AD3-F01F-4F5E-B359-F9C84E93AA86}" srcOrd="0" destOrd="0" presId="urn:microsoft.com/office/officeart/2008/layout/AlternatingHexagons"/>
    <dgm:cxn modelId="{19026A00-8BFD-411F-AD99-38EC8F30DFDC}" type="presOf" srcId="{B5ADD89D-5C3A-442D-BE71-34BDB0D90EC7}" destId="{08C3E811-270F-429E-A678-921E2E148A2B}" srcOrd="0" destOrd="0" presId="urn:microsoft.com/office/officeart/2008/layout/AlternatingHexagons"/>
    <dgm:cxn modelId="{630F775E-F431-4EC0-9655-D7F23B8809A9}" srcId="{25A62059-353F-4DCB-A2AA-21C6329908D8}" destId="{B5ADD89D-5C3A-442D-BE71-34BDB0D90EC7}" srcOrd="0" destOrd="0" parTransId="{C3733739-3031-4EA6-81B6-2BC8869344F2}" sibTransId="{247672B5-4A12-43F0-8154-A70629BBD392}"/>
    <dgm:cxn modelId="{A1932957-FB08-4FD3-AE13-CD9EC68E0E90}" type="presOf" srcId="{92367ADD-3FF7-43FE-A481-948DC00B385C}" destId="{C15515C9-1EF7-4EE5-AC17-E943C01A8ED0}" srcOrd="0" destOrd="0" presId="urn:microsoft.com/office/officeart/2008/layout/AlternatingHexagons"/>
    <dgm:cxn modelId="{889D5415-CE0B-4B0F-8BF7-B23B3ADA56F0}" type="presOf" srcId="{3993E065-61CB-4FC7-A5A8-652B0F54F653}" destId="{ED350B79-CD90-4E5E-B0B5-FE9EAC93A9AD}" srcOrd="0" destOrd="0" presId="urn:microsoft.com/office/officeart/2008/layout/AlternatingHexagons"/>
    <dgm:cxn modelId="{D047A0EC-7BFE-4090-A5B4-5129CB1D05A4}" srcId="{D6AB2641-7B2F-4633-B57F-F09A90980A83}" destId="{059EE09F-21C2-4E82-B0AF-5E4599C8DFFA}" srcOrd="0" destOrd="0" parTransId="{13D05DCD-9E3B-4E1E-B32A-6FF75FFC9A70}" sibTransId="{C0CF9C14-8DD9-49F8-B7EF-0C0BCE83713C}"/>
    <dgm:cxn modelId="{C9B85CED-56D7-4CCB-AC46-9A69637068AD}" srcId="{7D55700C-74F9-467E-A6F9-CEB24825CCDA}" destId="{3ABF8EBF-8E53-4130-A6D5-DDE2143A6B3F}" srcOrd="2" destOrd="0" parTransId="{0D8AE8B0-2A7A-45A7-8B8A-BD3CDF6DCFBB}" sibTransId="{3993E065-61CB-4FC7-A5A8-652B0F54F653}"/>
    <dgm:cxn modelId="{16FF5960-10EE-4344-A22A-B83CF7F23F32}" type="presParOf" srcId="{03C97BCC-202D-43A1-9C3F-544A17ECFBC1}" destId="{00684391-ED9C-429C-A361-E17A9B80E881}" srcOrd="0" destOrd="0" presId="urn:microsoft.com/office/officeart/2008/layout/AlternatingHexagons"/>
    <dgm:cxn modelId="{6B5E4582-B62C-42E2-BBB9-8884F20E8C8D}" type="presParOf" srcId="{00684391-ED9C-429C-A361-E17A9B80E881}" destId="{B5010751-895C-4695-8F63-9F12B659D201}" srcOrd="0" destOrd="0" presId="urn:microsoft.com/office/officeart/2008/layout/AlternatingHexagons"/>
    <dgm:cxn modelId="{4E291AB4-D7B9-4495-9144-80F830D07C7A}" type="presParOf" srcId="{00684391-ED9C-429C-A361-E17A9B80E881}" destId="{08C3E811-270F-429E-A678-921E2E148A2B}" srcOrd="1" destOrd="0" presId="urn:microsoft.com/office/officeart/2008/layout/AlternatingHexagons"/>
    <dgm:cxn modelId="{A81FF31C-8A3A-4A10-863A-3994CA5418A9}" type="presParOf" srcId="{00684391-ED9C-429C-A361-E17A9B80E881}" destId="{AAEAC2AA-5975-4B0E-B733-3556C1B814D5}" srcOrd="2" destOrd="0" presId="urn:microsoft.com/office/officeart/2008/layout/AlternatingHexagons"/>
    <dgm:cxn modelId="{9D34D424-485A-4896-804A-075970411768}" type="presParOf" srcId="{00684391-ED9C-429C-A361-E17A9B80E881}" destId="{C7088E5A-A6EB-42DA-AF9A-ED4C82723E94}" srcOrd="3" destOrd="0" presId="urn:microsoft.com/office/officeart/2008/layout/AlternatingHexagons"/>
    <dgm:cxn modelId="{0B74FBA6-3231-4005-B245-A93A10043157}" type="presParOf" srcId="{00684391-ED9C-429C-A361-E17A9B80E881}" destId="{72C1A2C7-7AA0-469A-9037-5DA46ECA5F03}" srcOrd="4" destOrd="0" presId="urn:microsoft.com/office/officeart/2008/layout/AlternatingHexagons"/>
    <dgm:cxn modelId="{2A2B6B15-1619-40FD-BC50-31A87D53326E}" type="presParOf" srcId="{03C97BCC-202D-43A1-9C3F-544A17ECFBC1}" destId="{52D31CD7-D0CD-4A88-92AF-24FC2368ECBB}" srcOrd="1" destOrd="0" presId="urn:microsoft.com/office/officeart/2008/layout/AlternatingHexagons"/>
    <dgm:cxn modelId="{12B891DF-571D-4015-BF3D-28E6069FC40D}" type="presParOf" srcId="{03C97BCC-202D-43A1-9C3F-544A17ECFBC1}" destId="{CE1C4212-01B0-4351-BCF7-0E8283087AC9}" srcOrd="2" destOrd="0" presId="urn:microsoft.com/office/officeart/2008/layout/AlternatingHexagons"/>
    <dgm:cxn modelId="{9C32D469-6ACB-49EF-AFCF-293B4BA4423D}" type="presParOf" srcId="{CE1C4212-01B0-4351-BCF7-0E8283087AC9}" destId="{DF236155-1126-4B8A-A24D-C7DA4AB3A3CF}" srcOrd="0" destOrd="0" presId="urn:microsoft.com/office/officeart/2008/layout/AlternatingHexagons"/>
    <dgm:cxn modelId="{1CA557F0-307C-44D3-9152-A5158042DF92}" type="presParOf" srcId="{CE1C4212-01B0-4351-BCF7-0E8283087AC9}" destId="{D151D221-B0D7-41DD-829B-2E8649C54953}" srcOrd="1" destOrd="0" presId="urn:microsoft.com/office/officeart/2008/layout/AlternatingHexagons"/>
    <dgm:cxn modelId="{1BB4C357-EEA8-4EB2-8D0D-A73C70AB87DA}" type="presParOf" srcId="{CE1C4212-01B0-4351-BCF7-0E8283087AC9}" destId="{2DE8032A-53F2-4D56-8CA4-35398DE6B196}" srcOrd="2" destOrd="0" presId="urn:microsoft.com/office/officeart/2008/layout/AlternatingHexagons"/>
    <dgm:cxn modelId="{354881EC-AED6-4B12-921B-52C21701B9A3}" type="presParOf" srcId="{CE1C4212-01B0-4351-BCF7-0E8283087AC9}" destId="{F978A02E-8741-4B05-91CC-13AA52FCFC81}" srcOrd="3" destOrd="0" presId="urn:microsoft.com/office/officeart/2008/layout/AlternatingHexagons"/>
    <dgm:cxn modelId="{304A1288-7EAA-4247-BF71-EC1A7BDED148}" type="presParOf" srcId="{CE1C4212-01B0-4351-BCF7-0E8283087AC9}" destId="{7F28C32F-B9E8-4EBB-A4DB-259E1FD8EE2A}" srcOrd="4" destOrd="0" presId="urn:microsoft.com/office/officeart/2008/layout/AlternatingHexagons"/>
    <dgm:cxn modelId="{EFB3AAC4-BB3B-4E84-A9B8-E66E75161F85}" type="presParOf" srcId="{03C97BCC-202D-43A1-9C3F-544A17ECFBC1}" destId="{0B7B858F-3886-4A7A-973A-6D1ABED57EDE}" srcOrd="3" destOrd="0" presId="urn:microsoft.com/office/officeart/2008/layout/AlternatingHexagons"/>
    <dgm:cxn modelId="{88C97A3A-45F8-4EA9-9C98-1FC4674DF179}" type="presParOf" srcId="{03C97BCC-202D-43A1-9C3F-544A17ECFBC1}" destId="{D09E0C44-7448-4DA3-A7DE-C7FFFA556CEE}" srcOrd="4" destOrd="0" presId="urn:microsoft.com/office/officeart/2008/layout/AlternatingHexagons"/>
    <dgm:cxn modelId="{A69D9B52-C474-48B6-9604-E9E8A8927DE6}" type="presParOf" srcId="{D09E0C44-7448-4DA3-A7DE-C7FFFA556CEE}" destId="{941A0AD3-F01F-4F5E-B359-F9C84E93AA86}" srcOrd="0" destOrd="0" presId="urn:microsoft.com/office/officeart/2008/layout/AlternatingHexagons"/>
    <dgm:cxn modelId="{A2BC5886-C2C2-4CF5-9119-EDA29A7DB757}" type="presParOf" srcId="{D09E0C44-7448-4DA3-A7DE-C7FFFA556CEE}" destId="{C15515C9-1EF7-4EE5-AC17-E943C01A8ED0}" srcOrd="1" destOrd="0" presId="urn:microsoft.com/office/officeart/2008/layout/AlternatingHexagons"/>
    <dgm:cxn modelId="{72A11772-EC0F-4095-829E-1154F0183B46}" type="presParOf" srcId="{D09E0C44-7448-4DA3-A7DE-C7FFFA556CEE}" destId="{F878388A-4860-4197-9B44-E69D05710D39}" srcOrd="2" destOrd="0" presId="urn:microsoft.com/office/officeart/2008/layout/AlternatingHexagons"/>
    <dgm:cxn modelId="{68A94A4F-4782-4776-8427-1CF58018EF5A}" type="presParOf" srcId="{D09E0C44-7448-4DA3-A7DE-C7FFFA556CEE}" destId="{3608F7C6-A916-4EDC-A914-DAD10611B2DD}" srcOrd="3" destOrd="0" presId="urn:microsoft.com/office/officeart/2008/layout/AlternatingHexagons"/>
    <dgm:cxn modelId="{DD94A8EC-14E3-4D29-8202-B0F91F4E82E0}" type="presParOf" srcId="{D09E0C44-7448-4DA3-A7DE-C7FFFA556CEE}" destId="{ED350B79-CD90-4E5E-B0B5-FE9EAC93A9AD}" srcOrd="4" destOrd="0" presId="urn:microsoft.com/office/officeart/2008/layout/AlternatingHexagon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AD447-8900-4F33-8C54-84D589156A7C}">
      <dsp:nvSpPr>
        <dsp:cNvPr id="0" name=""/>
        <dsp:cNvSpPr/>
      </dsp:nvSpPr>
      <dsp:spPr>
        <a:xfrm>
          <a:off x="982140" y="2719"/>
          <a:ext cx="1831449" cy="136713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High machining temperature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Tool melting</a:t>
          </a:r>
          <a:endParaRPr lang="en-US" sz="17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Ti alloy  15 W/m °C, Steel 43 W/m °C</a:t>
          </a:r>
          <a:endParaRPr lang="en-US" sz="1400" kern="1200" dirty="0"/>
        </a:p>
      </dsp:txBody>
      <dsp:txXfrm>
        <a:off x="1014174" y="34753"/>
        <a:ext cx="1767381" cy="1335104"/>
      </dsp:txXfrm>
    </dsp:sp>
    <dsp:sp modelId="{983ACD5A-C9F2-4142-93D0-849EA94D18F4}">
      <dsp:nvSpPr>
        <dsp:cNvPr id="0" name=""/>
        <dsp:cNvSpPr/>
      </dsp:nvSpPr>
      <dsp:spPr>
        <a:xfrm>
          <a:off x="982140" y="1369857"/>
          <a:ext cx="1831449" cy="5878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Low Thermal conductivity</a:t>
          </a:r>
          <a:endParaRPr lang="en-US" sz="1700" kern="1200" dirty="0"/>
        </a:p>
      </dsp:txBody>
      <dsp:txXfrm>
        <a:off x="982140" y="1369857"/>
        <a:ext cx="1289753" cy="587869"/>
      </dsp:txXfrm>
    </dsp:sp>
    <dsp:sp modelId="{BB8ABFDA-761F-4FD8-9032-7E7F486E2A54}">
      <dsp:nvSpPr>
        <dsp:cNvPr id="0" name=""/>
        <dsp:cNvSpPr/>
      </dsp:nvSpPr>
      <dsp:spPr>
        <a:xfrm>
          <a:off x="2348169" y="1444748"/>
          <a:ext cx="641007" cy="641007"/>
        </a:xfrm>
        <a:prstGeom prst="ellipse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EEECC4-2FE4-4BD6-891A-93C3208FF4E5}">
      <dsp:nvSpPr>
        <dsp:cNvPr id="0" name=""/>
        <dsp:cNvSpPr/>
      </dsp:nvSpPr>
      <dsp:spPr>
        <a:xfrm>
          <a:off x="3123515" y="2719"/>
          <a:ext cx="1831449" cy="136713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High tool wear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Chemical wear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Adhesion</a:t>
          </a:r>
          <a:endParaRPr lang="en-US" sz="1900" kern="1200" dirty="0"/>
        </a:p>
      </dsp:txBody>
      <dsp:txXfrm>
        <a:off x="3155549" y="34753"/>
        <a:ext cx="1767381" cy="1335104"/>
      </dsp:txXfrm>
    </dsp:sp>
    <dsp:sp modelId="{497D2809-A66D-4033-9149-74BC01E06BD1}">
      <dsp:nvSpPr>
        <dsp:cNvPr id="0" name=""/>
        <dsp:cNvSpPr/>
      </dsp:nvSpPr>
      <dsp:spPr>
        <a:xfrm>
          <a:off x="3123515" y="1369857"/>
          <a:ext cx="1831449" cy="587869"/>
        </a:xfrm>
        <a:prstGeom prst="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High Reactivity</a:t>
          </a:r>
          <a:endParaRPr lang="en-US" sz="1700" kern="1200" dirty="0"/>
        </a:p>
      </dsp:txBody>
      <dsp:txXfrm>
        <a:off x="3123515" y="1369857"/>
        <a:ext cx="1289753" cy="587869"/>
      </dsp:txXfrm>
    </dsp:sp>
    <dsp:sp modelId="{DDD6835B-F575-436A-9831-73A5624C9E75}">
      <dsp:nvSpPr>
        <dsp:cNvPr id="0" name=""/>
        <dsp:cNvSpPr/>
      </dsp:nvSpPr>
      <dsp:spPr>
        <a:xfrm>
          <a:off x="4465077" y="1463235"/>
          <a:ext cx="641007" cy="641007"/>
        </a:xfrm>
        <a:prstGeom prst="ellipse">
          <a:avLst/>
        </a:prstGeom>
        <a:solidFill>
          <a:schemeClr val="accent2">
            <a:tint val="40000"/>
            <a:alpha val="90000"/>
            <a:hueOff val="1256455"/>
            <a:satOff val="-1094"/>
            <a:lumOff val="-1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256455"/>
              <a:satOff val="-1094"/>
              <a:lumOff val="-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34BA00-445B-4B31-A344-F028C536D961}">
      <dsp:nvSpPr>
        <dsp:cNvPr id="0" name=""/>
        <dsp:cNvSpPr/>
      </dsp:nvSpPr>
      <dsp:spPr>
        <a:xfrm>
          <a:off x="5264890" y="2719"/>
          <a:ext cx="1831449" cy="136713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60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High cutting forces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Tool breakage</a:t>
          </a:r>
          <a:endParaRPr lang="en-US" sz="1900" kern="1200" dirty="0"/>
        </a:p>
      </dsp:txBody>
      <dsp:txXfrm>
        <a:off x="5296924" y="34753"/>
        <a:ext cx="1767381" cy="1335104"/>
      </dsp:txXfrm>
    </dsp:sp>
    <dsp:sp modelId="{B958668A-2872-4BB2-AF2F-57D4492DEDAC}">
      <dsp:nvSpPr>
        <dsp:cNvPr id="0" name=""/>
        <dsp:cNvSpPr/>
      </dsp:nvSpPr>
      <dsp:spPr>
        <a:xfrm>
          <a:off x="5264890" y="1369857"/>
          <a:ext cx="1831449" cy="587869"/>
        </a:xfrm>
        <a:prstGeom prst="rect">
          <a:avLst/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60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High strength at high temp.</a:t>
          </a:r>
          <a:endParaRPr lang="en-US" sz="1700" kern="1200" dirty="0"/>
        </a:p>
      </dsp:txBody>
      <dsp:txXfrm>
        <a:off x="5264890" y="1369857"/>
        <a:ext cx="1289753" cy="587869"/>
      </dsp:txXfrm>
    </dsp:sp>
    <dsp:sp modelId="{4C879837-8E7F-4D71-AA5A-3A1E4A8AA761}">
      <dsp:nvSpPr>
        <dsp:cNvPr id="0" name=""/>
        <dsp:cNvSpPr/>
      </dsp:nvSpPr>
      <dsp:spPr>
        <a:xfrm>
          <a:off x="6606452" y="1463235"/>
          <a:ext cx="641007" cy="641007"/>
        </a:xfrm>
        <a:prstGeom prst="ellipse">
          <a:avLst/>
        </a:prstGeom>
        <a:solidFill>
          <a:schemeClr val="accent2">
            <a:tint val="40000"/>
            <a:alpha val="90000"/>
            <a:hueOff val="2512909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09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688B96-DEC5-4E98-8D58-C88485EE5ECC}">
      <dsp:nvSpPr>
        <dsp:cNvPr id="0" name=""/>
        <dsp:cNvSpPr/>
      </dsp:nvSpPr>
      <dsp:spPr>
        <a:xfrm>
          <a:off x="2052827" y="2421720"/>
          <a:ext cx="1831449" cy="136713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511140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Chatter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Poor surface finish</a:t>
          </a:r>
          <a:endParaRPr lang="en-US" sz="17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Ti alloy 110 GPa, Steel 210 GPa </a:t>
          </a:r>
          <a:endParaRPr lang="en-US" sz="12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2084861" y="2453754"/>
        <a:ext cx="1767381" cy="1335104"/>
      </dsp:txXfrm>
    </dsp:sp>
    <dsp:sp modelId="{5441C569-0E93-469D-A870-6E4B028140A4}">
      <dsp:nvSpPr>
        <dsp:cNvPr id="0" name=""/>
        <dsp:cNvSpPr/>
      </dsp:nvSpPr>
      <dsp:spPr>
        <a:xfrm>
          <a:off x="2052827" y="3788858"/>
          <a:ext cx="1831449" cy="587869"/>
        </a:xfrm>
        <a:prstGeom prst="rect">
          <a:avLst/>
        </a:prstGeom>
        <a:solidFill>
          <a:schemeClr val="accent2">
            <a:hueOff val="3511140"/>
            <a:satOff val="-4379"/>
            <a:lumOff val="1030"/>
            <a:alphaOff val="0"/>
          </a:schemeClr>
        </a:solidFill>
        <a:ln w="25400" cap="flat" cmpd="sng" algn="ctr">
          <a:solidFill>
            <a:schemeClr val="accent2">
              <a:hueOff val="3511140"/>
              <a:satOff val="-4379"/>
              <a:lumOff val="103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Low elastic modulus</a:t>
          </a:r>
          <a:endParaRPr lang="en-US" sz="1700" kern="1200" dirty="0"/>
        </a:p>
      </dsp:txBody>
      <dsp:txXfrm>
        <a:off x="2052827" y="3788858"/>
        <a:ext cx="1289753" cy="587869"/>
      </dsp:txXfrm>
    </dsp:sp>
    <dsp:sp modelId="{C0199BA4-2A4D-43A5-9DD1-5FF95713F01B}">
      <dsp:nvSpPr>
        <dsp:cNvPr id="0" name=""/>
        <dsp:cNvSpPr/>
      </dsp:nvSpPr>
      <dsp:spPr>
        <a:xfrm>
          <a:off x="3394389" y="3882236"/>
          <a:ext cx="641007" cy="641007"/>
        </a:xfrm>
        <a:prstGeom prst="ellipse">
          <a:avLst/>
        </a:prstGeom>
        <a:solidFill>
          <a:schemeClr val="accent2">
            <a:tint val="40000"/>
            <a:alpha val="90000"/>
            <a:hueOff val="3769364"/>
            <a:satOff val="-3283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769364"/>
              <a:satOff val="-3283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11D058-9D54-4DB2-896C-8E407F447924}">
      <dsp:nvSpPr>
        <dsp:cNvPr id="0" name=""/>
        <dsp:cNvSpPr/>
      </dsp:nvSpPr>
      <dsp:spPr>
        <a:xfrm>
          <a:off x="4194202" y="2421720"/>
          <a:ext cx="1831449" cy="136713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20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Shear band formation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Cyclic load on the tools</a:t>
          </a:r>
          <a:endParaRPr lang="en-US" sz="1900" kern="1200" dirty="0"/>
        </a:p>
      </dsp:txBody>
      <dsp:txXfrm>
        <a:off x="4226236" y="2453754"/>
        <a:ext cx="1767381" cy="1335104"/>
      </dsp:txXfrm>
    </dsp:sp>
    <dsp:sp modelId="{315D179B-9F5B-49C5-B369-F46CF2999674}">
      <dsp:nvSpPr>
        <dsp:cNvPr id="0" name=""/>
        <dsp:cNvSpPr/>
      </dsp:nvSpPr>
      <dsp:spPr>
        <a:xfrm>
          <a:off x="4194202" y="3788858"/>
          <a:ext cx="1831449" cy="587869"/>
        </a:xfrm>
        <a:prstGeom prst="rect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20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Segmented chips</a:t>
          </a:r>
          <a:endParaRPr lang="en-US" sz="1700" kern="1200" dirty="0"/>
        </a:p>
      </dsp:txBody>
      <dsp:txXfrm>
        <a:off x="4194202" y="3788858"/>
        <a:ext cx="1289753" cy="587869"/>
      </dsp:txXfrm>
    </dsp:sp>
    <dsp:sp modelId="{88BCC1B2-8638-4A94-823B-D0B7E04D43FD}">
      <dsp:nvSpPr>
        <dsp:cNvPr id="0" name=""/>
        <dsp:cNvSpPr/>
      </dsp:nvSpPr>
      <dsp:spPr>
        <a:xfrm>
          <a:off x="5535764" y="3882236"/>
          <a:ext cx="641007" cy="641007"/>
        </a:xfrm>
        <a:prstGeom prst="ellipse">
          <a:avLst/>
        </a:prstGeom>
        <a:solidFill>
          <a:schemeClr val="accent2">
            <a:tint val="40000"/>
            <a:alpha val="90000"/>
            <a:hueOff val="5025819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19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10751-895C-4695-8F63-9F12B659D201}">
      <dsp:nvSpPr>
        <dsp:cNvPr id="0" name=""/>
        <dsp:cNvSpPr/>
      </dsp:nvSpPr>
      <dsp:spPr>
        <a:xfrm rot="5400000">
          <a:off x="3649725" y="60977"/>
          <a:ext cx="1676548" cy="155789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Chip segment deformation</a:t>
          </a:r>
          <a:endParaRPr lang="en-US" sz="1400" kern="1200" dirty="0"/>
        </a:p>
      </dsp:txBody>
      <dsp:txXfrm rot="-5400000">
        <a:off x="3959512" y="271189"/>
        <a:ext cx="1056974" cy="1137474"/>
      </dsp:txXfrm>
    </dsp:sp>
    <dsp:sp modelId="{08C3E811-270F-429E-A678-921E2E148A2B}">
      <dsp:nvSpPr>
        <dsp:cNvPr id="0" name=""/>
        <dsp:cNvSpPr/>
      </dsp:nvSpPr>
      <dsp:spPr>
        <a:xfrm>
          <a:off x="5261559" y="336962"/>
          <a:ext cx="1871028" cy="100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5261559" y="336962"/>
        <a:ext cx="1871028" cy="1005929"/>
      </dsp:txXfrm>
    </dsp:sp>
    <dsp:sp modelId="{72C1A2C7-7AA0-469A-9037-5DA46ECA5F03}">
      <dsp:nvSpPr>
        <dsp:cNvPr id="0" name=""/>
        <dsp:cNvSpPr/>
      </dsp:nvSpPr>
      <dsp:spPr>
        <a:xfrm rot="5400000">
          <a:off x="2074440" y="110628"/>
          <a:ext cx="1676548" cy="145859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Chip segment Morphology</a:t>
          </a:r>
          <a:endParaRPr lang="en-US" sz="1500" kern="1200" dirty="0"/>
        </a:p>
      </dsp:txBody>
      <dsp:txXfrm rot="-5400000">
        <a:off x="2410713" y="262915"/>
        <a:ext cx="1004001" cy="1154024"/>
      </dsp:txXfrm>
    </dsp:sp>
    <dsp:sp modelId="{DF236155-1126-4B8A-A24D-C7DA4AB3A3CF}">
      <dsp:nvSpPr>
        <dsp:cNvPr id="0" name=""/>
        <dsp:cNvSpPr/>
      </dsp:nvSpPr>
      <dsp:spPr>
        <a:xfrm rot="5400000">
          <a:off x="2859064" y="1489888"/>
          <a:ext cx="1676548" cy="154618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Physics-based Machining</a:t>
          </a:r>
          <a:endParaRPr lang="en-US" sz="1600" b="1" kern="1200" dirty="0"/>
        </a:p>
      </dsp:txBody>
      <dsp:txXfrm rot="-5400000">
        <a:off x="3171924" y="1693268"/>
        <a:ext cx="1050828" cy="1139426"/>
      </dsp:txXfrm>
    </dsp:sp>
    <dsp:sp modelId="{D151D221-B0D7-41DD-829B-2E8649C54953}">
      <dsp:nvSpPr>
        <dsp:cNvPr id="0" name=""/>
        <dsp:cNvSpPr/>
      </dsp:nvSpPr>
      <dsp:spPr>
        <a:xfrm>
          <a:off x="927189" y="1760016"/>
          <a:ext cx="1810672" cy="100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Correlation between  microstructural deformation and Machinability</a:t>
          </a:r>
          <a:endParaRPr lang="en-US" sz="1600" kern="1200" dirty="0"/>
        </a:p>
      </dsp:txBody>
      <dsp:txXfrm>
        <a:off x="927189" y="1760016"/>
        <a:ext cx="1810672" cy="1005929"/>
      </dsp:txXfrm>
    </dsp:sp>
    <dsp:sp modelId="{7F28C32F-B9E8-4EBB-A4DB-259E1FD8EE2A}">
      <dsp:nvSpPr>
        <dsp:cNvPr id="0" name=""/>
        <dsp:cNvSpPr/>
      </dsp:nvSpPr>
      <dsp:spPr>
        <a:xfrm rot="5400000">
          <a:off x="4434350" y="1533682"/>
          <a:ext cx="1676548" cy="145859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Shear band spacing and thickness</a:t>
          </a:r>
          <a:endParaRPr lang="en-US" sz="1700" kern="1200" dirty="0"/>
        </a:p>
      </dsp:txBody>
      <dsp:txXfrm rot="-5400000">
        <a:off x="4770623" y="1685969"/>
        <a:ext cx="1004001" cy="1154024"/>
      </dsp:txXfrm>
    </dsp:sp>
    <dsp:sp modelId="{941A0AD3-F01F-4F5E-B359-F9C84E93AA86}">
      <dsp:nvSpPr>
        <dsp:cNvPr id="0" name=""/>
        <dsp:cNvSpPr/>
      </dsp:nvSpPr>
      <dsp:spPr>
        <a:xfrm rot="5400000">
          <a:off x="3649725" y="2956737"/>
          <a:ext cx="1676548" cy="145859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Grain transportation and deformation</a:t>
          </a:r>
          <a:endParaRPr lang="en-US" sz="1200" kern="1200" dirty="0"/>
        </a:p>
      </dsp:txBody>
      <dsp:txXfrm rot="-5400000">
        <a:off x="3985998" y="3109024"/>
        <a:ext cx="1004001" cy="1154024"/>
      </dsp:txXfrm>
    </dsp:sp>
    <dsp:sp modelId="{C15515C9-1EF7-4EE5-AC17-E943C01A8ED0}">
      <dsp:nvSpPr>
        <dsp:cNvPr id="0" name=""/>
        <dsp:cNvSpPr/>
      </dsp:nvSpPr>
      <dsp:spPr>
        <a:xfrm>
          <a:off x="5261559" y="3183071"/>
          <a:ext cx="1871028" cy="100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5261559" y="3183071"/>
        <a:ext cx="1871028" cy="1005929"/>
      </dsp:txXfrm>
    </dsp:sp>
    <dsp:sp modelId="{ED350B79-CD90-4E5E-B0B5-FE9EAC93A9AD}">
      <dsp:nvSpPr>
        <dsp:cNvPr id="0" name=""/>
        <dsp:cNvSpPr/>
      </dsp:nvSpPr>
      <dsp:spPr>
        <a:xfrm rot="5400000">
          <a:off x="2074440" y="2956737"/>
          <a:ext cx="1676548" cy="145859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Grain deformation in machined surfaces</a:t>
          </a:r>
          <a:endParaRPr lang="en-US" sz="1500" kern="1200" dirty="0"/>
        </a:p>
      </dsp:txBody>
      <dsp:txXfrm rot="-5400000">
        <a:off x="2410713" y="3109024"/>
        <a:ext cx="1004001" cy="1154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55E89-10E1-44CE-8617-DB7FCC1B3721}" type="datetimeFigureOut">
              <a:rPr lang="en-US" smtClean="0"/>
              <a:pPr/>
              <a:t>08/12/14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21A88-1A71-4422-B6DB-6CEDFA5C4A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07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5004-0AA1-4B57-A047-D2F1163A486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Possible </a:t>
            </a:r>
            <a:r>
              <a:rPr lang="en-US" sz="1200" dirty="0" smtClean="0">
                <a:solidFill>
                  <a:srgbClr val="002060"/>
                </a:solidFill>
              </a:rPr>
              <a:t>micro-mechanism:</a:t>
            </a:r>
          </a:p>
          <a:p>
            <a:r>
              <a:rPr lang="en-US" sz="1200" dirty="0" smtClean="0">
                <a:solidFill>
                  <a:srgbClr val="002060"/>
                </a:solidFill>
              </a:rPr>
              <a:t>Shear</a:t>
            </a:r>
            <a:r>
              <a:rPr lang="en-US" sz="1200" baseline="0" dirty="0" smtClean="0">
                <a:solidFill>
                  <a:srgbClr val="002060"/>
                </a:solidFill>
              </a:rPr>
              <a:t> due to </a:t>
            </a:r>
          </a:p>
          <a:p>
            <a:r>
              <a:rPr lang="en-US" sz="1200" baseline="0" dirty="0" smtClean="0">
                <a:solidFill>
                  <a:srgbClr val="002060"/>
                </a:solidFill>
              </a:rPr>
              <a:t> - dislocation slip</a:t>
            </a:r>
          </a:p>
          <a:p>
            <a:r>
              <a:rPr lang="en-US" sz="1200" baseline="0" dirty="0" smtClean="0">
                <a:solidFill>
                  <a:srgbClr val="002060"/>
                </a:solidFill>
              </a:rPr>
              <a:t> - twinning</a:t>
            </a:r>
          </a:p>
          <a:p>
            <a:r>
              <a:rPr lang="en-US" sz="1200" baseline="0" dirty="0" smtClean="0">
                <a:solidFill>
                  <a:srgbClr val="002060"/>
                </a:solidFill>
              </a:rPr>
              <a:t> - grain boundary sliding</a:t>
            </a:r>
          </a:p>
          <a:p>
            <a:endParaRPr lang="en-US" sz="1200" baseline="0" dirty="0" smtClean="0">
              <a:solidFill>
                <a:srgbClr val="002060"/>
              </a:solidFill>
            </a:endParaRPr>
          </a:p>
          <a:p>
            <a:r>
              <a:rPr lang="en-US" sz="1200" baseline="0" dirty="0" smtClean="0">
                <a:solidFill>
                  <a:srgbClr val="002060"/>
                </a:solidFill>
              </a:rPr>
              <a:t>Softening due to:</a:t>
            </a:r>
          </a:p>
          <a:p>
            <a:r>
              <a:rPr lang="en-US" sz="1200" baseline="0" dirty="0" smtClean="0">
                <a:solidFill>
                  <a:srgbClr val="002060"/>
                </a:solidFill>
              </a:rPr>
              <a:t> - high temperature</a:t>
            </a:r>
          </a:p>
          <a:p>
            <a:r>
              <a:rPr lang="en-US" sz="1200" baseline="0" dirty="0" smtClean="0">
                <a:solidFill>
                  <a:srgbClr val="002060"/>
                </a:solidFill>
              </a:rPr>
              <a:t> - strain softening (inverse strain hardening)</a:t>
            </a:r>
          </a:p>
          <a:p>
            <a:r>
              <a:rPr lang="en-US" dirty="0" smtClean="0"/>
              <a:t> - texture</a:t>
            </a:r>
            <a:r>
              <a:rPr lang="en-US" baseline="0" dirty="0" smtClean="0"/>
              <a:t> evolution</a:t>
            </a:r>
            <a:endParaRPr lang="en-US" dirty="0" smtClean="0"/>
          </a:p>
          <a:p>
            <a:r>
              <a:rPr lang="en-US" dirty="0" smtClean="0"/>
              <a:t> - dynamic recovery</a:t>
            </a:r>
          </a:p>
          <a:p>
            <a:r>
              <a:rPr lang="en-US" dirty="0" smtClean="0"/>
              <a:t> - dynamic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recrystallization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B3EFA-DE97-4D3E-9BA2-1C4BFFFA5D0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EA45-106F-4636-904F-5699A0AACBC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38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F73F2-41F8-4A62-B498-BEB4C5554D11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70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hyperlink" Target="http://www.google.co.in/url?sa=i&amp;rct=j&amp;q=&amp;esrc=s&amp;source=images&amp;cd=&amp;cad=rja&amp;docid=pBAPSEiTIpbAXM&amp;tbnid=zniTrhC6pGPoDM:&amp;ved=0CAQQjB0&amp;url=http://www.topcast.it/galleria/&amp;ei=ilgUU67GI4jTrQe16oGgCg&amp;bvm=bv.61965928,d.bmk&amp;psig=AFQjCNHBvjThR-Pp5Mm-cOKPy0DHV3FgXg&amp;ust=1393928710844103" TargetMode="External"/><Relationship Id="rId9" Type="http://schemas.openxmlformats.org/officeDocument/2006/relationships/hyperlink" Target="http://www.google.co.in/url?sa=i&amp;rct=j&amp;q=&amp;esrc=s&amp;source=images&amp;cd=&amp;cad=rja&amp;docid=Rz1LK9twFMLCpM&amp;tbnid=xYdy30IgsOdEnM:&amp;ved=0CAQQjB0&amp;url=http://metallurgyfordummies.com/metal-alloys/&amp;ei=91gUU-eCB4izrge-1oHACg&amp;bvm=bv.61965928,d.bmk&amp;psig=AFQjCNHAqF_1STktcdTrdiPH8fo-Y3SUPQ&amp;ust=1393928810125851" TargetMode="External"/><Relationship Id="rId10" Type="http://schemas.openxmlformats.org/officeDocument/2006/relationships/hyperlink" Target="http://www.google.co.in/url?sa=i&amp;rct=j&amp;q=&amp;esrc=s&amp;source=images&amp;cd=&amp;cad=rja&amp;docid=iWTbu9X6qBYuMM&amp;tbnid=5NzDWMrN4PUMvM:&amp;ved=0CAQQjB0&amp;url=http://www.mvagusta.net/forum/showthread.php?t=48756&amp;ei=UloUU6H9N87GrAfqgIG4Cw&amp;bvm=bv.61965928,d.bmk&amp;psig=AFQjCNGw13Opf7JMqjZikrRynkNk5D0jCw&amp;ust=1393929153275633" TargetMode="External"/><Relationship Id="rId11" Type="http://schemas.openxmlformats.org/officeDocument/2006/relationships/hyperlink" Target="http://www.google.co.in/url?sa=i&amp;rct=j&amp;q=&amp;esrc=s&amp;source=images&amp;cd=&amp;cad=rja&amp;docid=0pbcaTygdIVH2M&amp;tbnid=lpC2hh5KAZQ-yM:&amp;ved=0CAQQjB0&amp;url=http://www.airbus.com/innovation/eco-efficiency/design/&amp;ei=1VsUU-LcNYGJrAfyh4CADg&amp;bvm=bv.61965928,d.bmk&amp;psig=AFQjCNE4lTDactvwlQfLoMCgg6nmqd-pZw&amp;ust=1393929491987729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oleObject" Target="../embeddings/oleObject1.bin"/><Relationship Id="rId10" Type="http://schemas.openxmlformats.org/officeDocument/2006/relationships/image" Target="../media/image2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8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57200"/>
            <a:ext cx="808477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 smtClean="0"/>
          </a:p>
          <a:p>
            <a:pPr algn="ctr"/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Physics-based </a:t>
            </a:r>
            <a:r>
              <a:rPr lang="en-US" sz="3200" b="1" dirty="0">
                <a:solidFill>
                  <a:srgbClr val="C00000"/>
                </a:solidFill>
              </a:rPr>
              <a:t>Machining of Aerospace Materials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algn="ctr"/>
            <a:endParaRPr lang="en-US" sz="2400" b="1" dirty="0" smtClean="0">
              <a:solidFill>
                <a:srgbClr val="002060"/>
              </a:solidFill>
            </a:endParaRPr>
          </a:p>
          <a:p>
            <a:pPr algn="ctr"/>
            <a:endParaRPr lang="en-US" sz="24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Dr. </a:t>
            </a:r>
            <a:r>
              <a:rPr lang="en-US" sz="2400" b="1" dirty="0" err="1" smtClean="0">
                <a:solidFill>
                  <a:srgbClr val="002060"/>
                </a:solidFill>
              </a:rPr>
              <a:t>Suhas</a:t>
            </a:r>
            <a:r>
              <a:rPr lang="en-US" sz="2400" b="1" dirty="0" smtClean="0">
                <a:solidFill>
                  <a:srgbClr val="002060"/>
                </a:solidFill>
              </a:rPr>
              <a:t> Joshi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Professor, Department of Mechanical Engineering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Indian Institute of Technology Bombay, Mumbai – 400076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Email: ssjoshi@iitb.ac.in</a:t>
            </a:r>
            <a:endParaRPr lang="en-US" sz="2000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45178" cy="1524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954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404" y="1524000"/>
            <a:ext cx="1942061" cy="1734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68110" y="1148945"/>
            <a:ext cx="889290" cy="298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Impeller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569927"/>
            <a:ext cx="2520363" cy="132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771650" y="1148945"/>
            <a:ext cx="704807" cy="298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Piston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1673" y="1552764"/>
            <a:ext cx="2235527" cy="1495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867400" y="1143000"/>
            <a:ext cx="2295799" cy="29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Ultra light weight bolt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2660" y="4495800"/>
            <a:ext cx="261694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61245" y="4491112"/>
            <a:ext cx="1967955" cy="17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186" y="4531397"/>
            <a:ext cx="2149214" cy="156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834426" y="3896604"/>
            <a:ext cx="1603974" cy="522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Bearing housing 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of gas turbine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7844" y="4044545"/>
            <a:ext cx="986556" cy="298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Fasteners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50334" y="4120745"/>
            <a:ext cx="1767597" cy="298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Airframe structure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52485" y="162580"/>
            <a:ext cx="4763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Applications of Titanium Alloys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23525" y="3213288"/>
            <a:ext cx="1596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www.topcast.it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843775" y="2929735"/>
            <a:ext cx="2781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9"/>
              </a:rPr>
              <a:t>metallurgyfordummies.com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69795" y="3083355"/>
            <a:ext cx="1990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0"/>
              </a:rPr>
              <a:t>www.mvagusta.net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9905" y="6194160"/>
            <a:ext cx="1990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0"/>
              </a:rPr>
              <a:t>www.mvagusta.net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74205" y="6270970"/>
            <a:ext cx="1990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0"/>
              </a:rPr>
              <a:t>www.mvagusta.net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261820" y="6194160"/>
            <a:ext cx="1761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1"/>
              </a:rPr>
              <a:t>www.airbus.com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07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815" y="49360"/>
            <a:ext cx="5568725" cy="65803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Orthogonal Machining of Ti64 alloy </a:t>
            </a:r>
            <a:endParaRPr lang="en-US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199"/>
                <a:ext cx="3538725" cy="1483155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n-US" dirty="0" smtClean="0">
                    <a:solidFill>
                      <a:srgbClr val="002060"/>
                    </a:solidFill>
                  </a:rPr>
                  <a:t>Segmented chips</a:t>
                </a:r>
              </a:p>
              <a:p>
                <a:r>
                  <a:rPr lang="en-US" dirty="0" smtClean="0">
                    <a:solidFill>
                      <a:srgbClr val="002060"/>
                    </a:solidFill>
                  </a:rPr>
                  <a:t>Strain ~ 4 to 6</a:t>
                </a:r>
              </a:p>
              <a:p>
                <a:r>
                  <a:rPr lang="en-US" dirty="0" smtClean="0">
                    <a:solidFill>
                      <a:srgbClr val="002060"/>
                    </a:solidFill>
                  </a:rPr>
                  <a:t>Strain rates ~ 10</a:t>
                </a:r>
                <a:r>
                  <a:rPr lang="en-US" baseline="30000" dirty="0" smtClean="0">
                    <a:solidFill>
                      <a:srgbClr val="002060"/>
                    </a:solidFill>
                  </a:rPr>
                  <a:t>5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/s</a:t>
                </a:r>
              </a:p>
              <a:p>
                <a:r>
                  <a:rPr lang="en-US" dirty="0" smtClean="0">
                    <a:solidFill>
                      <a:srgbClr val="002060"/>
                    </a:solidFill>
                  </a:rPr>
                  <a:t>Machining Temp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2060"/>
                    </a:solidFill>
                  </a:rPr>
                  <a:t>       ~200 </a:t>
                </a:r>
                <a:r>
                  <a:rPr lang="en-US" dirty="0">
                    <a:solidFill>
                      <a:srgbClr val="002060"/>
                    </a:solidFill>
                  </a:rPr>
                  <a:t>°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C to 600  °C</a:t>
                </a:r>
                <a14:m>
                  <m:oMath xmlns:m="http://schemas.openxmlformats.org/officeDocument/2006/math" xmlns="">
                    <m:r>
                      <a:rPr lang="en-US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&lt;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 0.5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𝑚𝑒𝑙𝑡</m:t>
                        </m:r>
                      </m:sub>
                    </m:sSub>
                  </m:oMath>
                </a14:m>
                <a:endParaRPr lang="en-US" dirty="0" smtClean="0">
                  <a:solidFill>
                    <a:srgbClr val="002060"/>
                  </a:solidFill>
                </a:endParaRPr>
              </a:p>
              <a:p>
                <a:endParaRPr lang="en-US" dirty="0" smtClean="0">
                  <a:solidFill>
                    <a:srgbClr val="002060"/>
                  </a:solidFill>
                </a:endParaRPr>
              </a:p>
              <a:p>
                <a:endParaRPr lang="en-US" dirty="0" smtClean="0">
                  <a:solidFill>
                    <a:srgbClr val="002060"/>
                  </a:solidFill>
                </a:endParaRPr>
              </a:p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199"/>
                <a:ext cx="3538725" cy="1483155"/>
              </a:xfrm>
              <a:blipFill rotWithShape="1">
                <a:blip r:embed="rId2"/>
                <a:stretch>
                  <a:fillRect l="-1379" t="-4918" b="-56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764024" y="1355130"/>
            <a:ext cx="4032525" cy="3646011"/>
            <a:chOff x="2538410" y="1508750"/>
            <a:chExt cx="5029180" cy="4411884"/>
          </a:xfrm>
        </p:grpSpPr>
        <p:sp>
          <p:nvSpPr>
            <p:cNvPr id="6" name="Freeform 5"/>
            <p:cNvSpPr/>
            <p:nvPr/>
          </p:nvSpPr>
          <p:spPr>
            <a:xfrm rot="19920435">
              <a:off x="3349411" y="1513351"/>
              <a:ext cx="1414029" cy="1053832"/>
            </a:xfrm>
            <a:custGeom>
              <a:avLst/>
              <a:gdLst>
                <a:gd name="connsiteX0" fmla="*/ 0 w 949569"/>
                <a:gd name="connsiteY0" fmla="*/ 84406 h 1003495"/>
                <a:gd name="connsiteX1" fmla="*/ 351692 w 949569"/>
                <a:gd name="connsiteY1" fmla="*/ 28135 h 1003495"/>
                <a:gd name="connsiteX2" fmla="*/ 618979 w 949569"/>
                <a:gd name="connsiteY2" fmla="*/ 253218 h 1003495"/>
                <a:gd name="connsiteX3" fmla="*/ 914400 w 949569"/>
                <a:gd name="connsiteY3" fmla="*/ 407962 h 1003495"/>
                <a:gd name="connsiteX4" fmla="*/ 829994 w 949569"/>
                <a:gd name="connsiteY4" fmla="*/ 914399 h 1003495"/>
                <a:gd name="connsiteX5" fmla="*/ 844062 w 949569"/>
                <a:gd name="connsiteY5" fmla="*/ 942535 h 1003495"/>
                <a:gd name="connsiteX0" fmla="*/ 0 w 921417"/>
                <a:gd name="connsiteY0" fmla="*/ 65381 h 979534"/>
                <a:gd name="connsiteX1" fmla="*/ 351692 w 921417"/>
                <a:gd name="connsiteY1" fmla="*/ 9110 h 979534"/>
                <a:gd name="connsiteX2" fmla="*/ 618979 w 921417"/>
                <a:gd name="connsiteY2" fmla="*/ 234193 h 979534"/>
                <a:gd name="connsiteX3" fmla="*/ 914400 w 921417"/>
                <a:gd name="connsiteY3" fmla="*/ 388937 h 979534"/>
                <a:gd name="connsiteX4" fmla="*/ 829994 w 921417"/>
                <a:gd name="connsiteY4" fmla="*/ 895374 h 979534"/>
                <a:gd name="connsiteX5" fmla="*/ 875525 w 921417"/>
                <a:gd name="connsiteY5" fmla="*/ 963961 h 97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1417" h="979534">
                  <a:moveTo>
                    <a:pt x="0" y="65381"/>
                  </a:moveTo>
                  <a:cubicBezTo>
                    <a:pt x="124264" y="23178"/>
                    <a:pt x="248529" y="-19025"/>
                    <a:pt x="351692" y="9110"/>
                  </a:cubicBezTo>
                  <a:cubicBezTo>
                    <a:pt x="454855" y="37245"/>
                    <a:pt x="525194" y="170889"/>
                    <a:pt x="618979" y="234193"/>
                  </a:cubicBezTo>
                  <a:cubicBezTo>
                    <a:pt x="712764" y="297497"/>
                    <a:pt x="879231" y="278740"/>
                    <a:pt x="914400" y="388937"/>
                  </a:cubicBezTo>
                  <a:cubicBezTo>
                    <a:pt x="949569" y="499134"/>
                    <a:pt x="841717" y="806279"/>
                    <a:pt x="829994" y="895374"/>
                  </a:cubicBezTo>
                  <a:cubicBezTo>
                    <a:pt x="818271" y="984470"/>
                    <a:pt x="862629" y="994441"/>
                    <a:pt x="875525" y="963961"/>
                  </a:cubicBezTo>
                </a:path>
              </a:pathLst>
            </a:custGeom>
            <a:ln w="19050">
              <a:solidFill>
                <a:srgbClr val="00206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rgbClr val="002060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538410" y="1508750"/>
              <a:ext cx="5029180" cy="4411884"/>
              <a:chOff x="2538410" y="1502426"/>
              <a:chExt cx="5029180" cy="44118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3823379" y="2891330"/>
                <a:ext cx="940644" cy="669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002060"/>
                    </a:solidFill>
                  </a:rPr>
                  <a:t>Shear </a:t>
                </a:r>
              </a:p>
              <a:p>
                <a:r>
                  <a:rPr lang="en-US" sz="1100" dirty="0" smtClean="0">
                    <a:solidFill>
                      <a:srgbClr val="002060"/>
                    </a:solidFill>
                  </a:rPr>
                  <a:t>bands</a:t>
                </a:r>
                <a:endParaRPr lang="en-US" sz="11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>
                <a:off x="4144623" y="3382596"/>
                <a:ext cx="144326" cy="3813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>
                <a:endCxn id="23" idx="5"/>
              </p:cNvCxnSpPr>
              <p:nvPr/>
            </p:nvCxnSpPr>
            <p:spPr>
              <a:xfrm flipH="1">
                <a:off x="3420180" y="3382596"/>
                <a:ext cx="724444" cy="104549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453845" y="4959386"/>
                <a:ext cx="0" cy="839307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583415" y="4306730"/>
                <a:ext cx="422205" cy="1118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583415" y="4311864"/>
                <a:ext cx="0" cy="1486829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583415" y="5791895"/>
                <a:ext cx="3870430" cy="6798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2633850" y="5157225"/>
                <a:ext cx="1246861" cy="669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002060"/>
                    </a:solidFill>
                  </a:rPr>
                  <a:t>Work </a:t>
                </a:r>
              </a:p>
              <a:p>
                <a:r>
                  <a:rPr lang="en-US" sz="1100" dirty="0" smtClean="0">
                    <a:solidFill>
                      <a:srgbClr val="002060"/>
                    </a:solidFill>
                  </a:rPr>
                  <a:t>piece</a:t>
                </a:r>
                <a:endParaRPr lang="en-US" sz="11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flipV="1">
                <a:off x="4608640" y="1647962"/>
                <a:ext cx="257615" cy="3345458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Freeform 16"/>
              <p:cNvSpPr/>
              <p:nvPr/>
            </p:nvSpPr>
            <p:spPr>
              <a:xfrm rot="20555166">
                <a:off x="5390845" y="1502426"/>
                <a:ext cx="460816" cy="3493373"/>
              </a:xfrm>
              <a:custGeom>
                <a:avLst/>
                <a:gdLst>
                  <a:gd name="connsiteX0" fmla="*/ 0 w 998806"/>
                  <a:gd name="connsiteY0" fmla="*/ 0 h 731520"/>
                  <a:gd name="connsiteX1" fmla="*/ 379828 w 998806"/>
                  <a:gd name="connsiteY1" fmla="*/ 84406 h 731520"/>
                  <a:gd name="connsiteX2" fmla="*/ 534573 w 998806"/>
                  <a:gd name="connsiteY2" fmla="*/ 323557 h 731520"/>
                  <a:gd name="connsiteX3" fmla="*/ 759656 w 998806"/>
                  <a:gd name="connsiteY3" fmla="*/ 450166 h 731520"/>
                  <a:gd name="connsiteX4" fmla="*/ 886265 w 998806"/>
                  <a:gd name="connsiteY4" fmla="*/ 661181 h 731520"/>
                  <a:gd name="connsiteX5" fmla="*/ 998806 w 998806"/>
                  <a:gd name="connsiteY5" fmla="*/ 731520 h 731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8806" h="731520">
                    <a:moveTo>
                      <a:pt x="0" y="0"/>
                    </a:moveTo>
                    <a:cubicBezTo>
                      <a:pt x="145366" y="15240"/>
                      <a:pt x="290733" y="30480"/>
                      <a:pt x="379828" y="84406"/>
                    </a:cubicBezTo>
                    <a:cubicBezTo>
                      <a:pt x="468924" y="138332"/>
                      <a:pt x="471268" y="262597"/>
                      <a:pt x="534573" y="323557"/>
                    </a:cubicBezTo>
                    <a:cubicBezTo>
                      <a:pt x="597878" y="384517"/>
                      <a:pt x="701041" y="393895"/>
                      <a:pt x="759656" y="450166"/>
                    </a:cubicBezTo>
                    <a:cubicBezTo>
                      <a:pt x="818271" y="506437"/>
                      <a:pt x="846407" y="614289"/>
                      <a:pt x="886265" y="661181"/>
                    </a:cubicBezTo>
                    <a:cubicBezTo>
                      <a:pt x="926123" y="708073"/>
                      <a:pt x="962464" y="719796"/>
                      <a:pt x="998806" y="731520"/>
                    </a:cubicBezTo>
                  </a:path>
                </a:pathLst>
              </a:custGeom>
              <a:ln w="19050">
                <a:solidFill>
                  <a:srgbClr val="00206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flipV="1">
                <a:off x="4649764" y="4857903"/>
                <a:ext cx="1731917" cy="12390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 18"/>
              <p:cNvSpPr/>
              <p:nvPr/>
            </p:nvSpPr>
            <p:spPr>
              <a:xfrm rot="20555166">
                <a:off x="2573051" y="1974513"/>
                <a:ext cx="1508118" cy="2193891"/>
              </a:xfrm>
              <a:custGeom>
                <a:avLst/>
                <a:gdLst>
                  <a:gd name="connsiteX0" fmla="*/ 459587 w 682065"/>
                  <a:gd name="connsiteY0" fmla="*/ 0 h 1121506"/>
                  <a:gd name="connsiteX1" fmla="*/ 680813 w 682065"/>
                  <a:gd name="connsiteY1" fmla="*/ 516193 h 1121506"/>
                  <a:gd name="connsiteX2" fmla="*/ 371097 w 682065"/>
                  <a:gd name="connsiteY2" fmla="*/ 383458 h 1121506"/>
                  <a:gd name="connsiteX3" fmla="*/ 474336 w 682065"/>
                  <a:gd name="connsiteY3" fmla="*/ 884903 h 1121506"/>
                  <a:gd name="connsiteX4" fmla="*/ 61381 w 682065"/>
                  <a:gd name="connsiteY4" fmla="*/ 663677 h 1121506"/>
                  <a:gd name="connsiteX5" fmla="*/ 2387 w 682065"/>
                  <a:gd name="connsiteY5" fmla="*/ 1076632 h 1121506"/>
                  <a:gd name="connsiteX6" fmla="*/ 17136 w 682065"/>
                  <a:gd name="connsiteY6" fmla="*/ 1091380 h 1121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2065" h="1121506">
                    <a:moveTo>
                      <a:pt x="459587" y="0"/>
                    </a:moveTo>
                    <a:cubicBezTo>
                      <a:pt x="577574" y="226141"/>
                      <a:pt x="695561" y="452283"/>
                      <a:pt x="680813" y="516193"/>
                    </a:cubicBezTo>
                    <a:cubicBezTo>
                      <a:pt x="666065" y="580103"/>
                      <a:pt x="405510" y="322006"/>
                      <a:pt x="371097" y="383458"/>
                    </a:cubicBezTo>
                    <a:cubicBezTo>
                      <a:pt x="336684" y="444910"/>
                      <a:pt x="525955" y="838200"/>
                      <a:pt x="474336" y="884903"/>
                    </a:cubicBezTo>
                    <a:cubicBezTo>
                      <a:pt x="422717" y="931606"/>
                      <a:pt x="140039" y="631722"/>
                      <a:pt x="61381" y="663677"/>
                    </a:cubicBezTo>
                    <a:cubicBezTo>
                      <a:pt x="-17277" y="695632"/>
                      <a:pt x="9761" y="1005348"/>
                      <a:pt x="2387" y="1076632"/>
                    </a:cubicBezTo>
                    <a:cubicBezTo>
                      <a:pt x="-4987" y="1147916"/>
                      <a:pt x="6074" y="1119648"/>
                      <a:pt x="17136" y="1091380"/>
                    </a:cubicBezTo>
                  </a:path>
                </a:pathLst>
              </a:cu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20" name="Straight Connector 19"/>
              <p:cNvCxnSpPr>
                <a:stCxn id="19" idx="3"/>
              </p:cNvCxnSpPr>
              <p:nvPr/>
            </p:nvCxnSpPr>
            <p:spPr>
              <a:xfrm>
                <a:off x="3798118" y="3588289"/>
                <a:ext cx="900532" cy="505031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19" idx="1"/>
              </p:cNvCxnSpPr>
              <p:nvPr/>
            </p:nvCxnSpPr>
            <p:spPr>
              <a:xfrm>
                <a:off x="4017881" y="2763445"/>
                <a:ext cx="725774" cy="38477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3419850" y="4981805"/>
                <a:ext cx="1491133" cy="932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002060"/>
                    </a:solidFill>
                  </a:rPr>
                  <a:t>Machining </a:t>
                </a:r>
              </a:p>
              <a:p>
                <a:r>
                  <a:rPr lang="en-US" sz="1100" dirty="0" smtClean="0">
                    <a:solidFill>
                      <a:srgbClr val="002060"/>
                    </a:solidFill>
                  </a:rPr>
                  <a:t>affected </a:t>
                </a:r>
              </a:p>
              <a:p>
                <a:r>
                  <a:rPr lang="en-US" sz="1100" dirty="0" smtClean="0">
                    <a:solidFill>
                      <a:srgbClr val="002060"/>
                    </a:solidFill>
                  </a:rPr>
                  <a:t>zone</a:t>
                </a:r>
                <a:endParaRPr lang="en-US" sz="11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2990012" y="4311864"/>
                <a:ext cx="1632883" cy="668476"/>
              </a:xfrm>
              <a:custGeom>
                <a:avLst/>
                <a:gdLst>
                  <a:gd name="connsiteX0" fmla="*/ 969818 w 999223"/>
                  <a:gd name="connsiteY0" fmla="*/ 486353 h 486396"/>
                  <a:gd name="connsiteX1" fmla="*/ 471054 w 999223"/>
                  <a:gd name="connsiteY1" fmla="*/ 347808 h 486396"/>
                  <a:gd name="connsiteX2" fmla="*/ 124691 w 999223"/>
                  <a:gd name="connsiteY2" fmla="*/ 181553 h 486396"/>
                  <a:gd name="connsiteX3" fmla="*/ 0 w 999223"/>
                  <a:gd name="connsiteY3" fmla="*/ 15299 h 486396"/>
                  <a:gd name="connsiteX4" fmla="*/ 124691 w 999223"/>
                  <a:gd name="connsiteY4" fmla="*/ 15299 h 486396"/>
                  <a:gd name="connsiteX5" fmla="*/ 263236 w 999223"/>
                  <a:gd name="connsiteY5" fmla="*/ 84571 h 486396"/>
                  <a:gd name="connsiteX6" fmla="*/ 498763 w 999223"/>
                  <a:gd name="connsiteY6" fmla="*/ 153844 h 486396"/>
                  <a:gd name="connsiteX7" fmla="*/ 734291 w 999223"/>
                  <a:gd name="connsiteY7" fmla="*/ 236971 h 486396"/>
                  <a:gd name="connsiteX8" fmla="*/ 914400 w 999223"/>
                  <a:gd name="connsiteY8" fmla="*/ 333953 h 486396"/>
                  <a:gd name="connsiteX9" fmla="*/ 969818 w 999223"/>
                  <a:gd name="connsiteY9" fmla="*/ 486353 h 486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99223" h="486396">
                    <a:moveTo>
                      <a:pt x="969818" y="486353"/>
                    </a:moveTo>
                    <a:cubicBezTo>
                      <a:pt x="895927" y="488662"/>
                      <a:pt x="611908" y="398608"/>
                      <a:pt x="471054" y="347808"/>
                    </a:cubicBezTo>
                    <a:cubicBezTo>
                      <a:pt x="330200" y="297008"/>
                      <a:pt x="203200" y="236971"/>
                      <a:pt x="124691" y="181553"/>
                    </a:cubicBezTo>
                    <a:cubicBezTo>
                      <a:pt x="46182" y="126135"/>
                      <a:pt x="0" y="43008"/>
                      <a:pt x="0" y="15299"/>
                    </a:cubicBezTo>
                    <a:cubicBezTo>
                      <a:pt x="0" y="-12410"/>
                      <a:pt x="80818" y="3754"/>
                      <a:pt x="124691" y="15299"/>
                    </a:cubicBezTo>
                    <a:cubicBezTo>
                      <a:pt x="168564" y="26844"/>
                      <a:pt x="200891" y="61480"/>
                      <a:pt x="263236" y="84571"/>
                    </a:cubicBezTo>
                    <a:cubicBezTo>
                      <a:pt x="325581" y="107662"/>
                      <a:pt x="420254" y="128444"/>
                      <a:pt x="498763" y="153844"/>
                    </a:cubicBezTo>
                    <a:cubicBezTo>
                      <a:pt x="577272" y="179244"/>
                      <a:pt x="665018" y="206953"/>
                      <a:pt x="734291" y="236971"/>
                    </a:cubicBezTo>
                    <a:cubicBezTo>
                      <a:pt x="803564" y="266989"/>
                      <a:pt x="868218" y="294698"/>
                      <a:pt x="914400" y="333953"/>
                    </a:cubicBezTo>
                    <a:cubicBezTo>
                      <a:pt x="960582" y="373208"/>
                      <a:pt x="1043709" y="484044"/>
                      <a:pt x="969818" y="486353"/>
                    </a:cubicBez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rgbClr val="002060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538410" y="4723390"/>
                <a:ext cx="958250" cy="669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002060"/>
                    </a:solidFill>
                  </a:rPr>
                  <a:t>Shear </a:t>
                </a:r>
              </a:p>
              <a:p>
                <a:r>
                  <a:rPr lang="en-US" sz="1100" dirty="0" smtClean="0">
                    <a:solidFill>
                      <a:srgbClr val="002060"/>
                    </a:solidFill>
                  </a:rPr>
                  <a:t>zone</a:t>
                </a:r>
                <a:endParaRPr lang="en-US" sz="11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 flipV="1">
                <a:off x="2898450" y="4498365"/>
                <a:ext cx="180020" cy="31503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4866256" y="3654332"/>
                <a:ext cx="721633" cy="406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002060"/>
                    </a:solidFill>
                  </a:rPr>
                  <a:t>Tool</a:t>
                </a:r>
                <a:endParaRPr lang="en-US" sz="11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843555" y="2011475"/>
                <a:ext cx="630069" cy="406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002060"/>
                    </a:solidFill>
                  </a:rPr>
                  <a:t>Chip</a:t>
                </a:r>
                <a:endParaRPr lang="en-US" sz="11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>
                <a:off x="2728560" y="5656490"/>
                <a:ext cx="58506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3" idx="0"/>
              </p:cNvCxnSpPr>
              <p:nvPr/>
            </p:nvCxnSpPr>
            <p:spPr>
              <a:xfrm>
                <a:off x="4574843" y="4980281"/>
                <a:ext cx="1879002" cy="1524"/>
              </a:xfrm>
              <a:prstGeom prst="line">
                <a:avLst/>
              </a:prstGeom>
              <a:ln w="254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Freeform 29"/>
              <p:cNvSpPr/>
              <p:nvPr/>
            </p:nvSpPr>
            <p:spPr>
              <a:xfrm>
                <a:off x="4733575" y="4985380"/>
                <a:ext cx="651768" cy="772511"/>
              </a:xfrm>
              <a:custGeom>
                <a:avLst/>
                <a:gdLst>
                  <a:gd name="connsiteX0" fmla="*/ 0 w 541681"/>
                  <a:gd name="connsiteY0" fmla="*/ 0 h 599090"/>
                  <a:gd name="connsiteX1" fmla="*/ 362607 w 541681"/>
                  <a:gd name="connsiteY1" fmla="*/ 94593 h 599090"/>
                  <a:gd name="connsiteX2" fmla="*/ 520262 w 541681"/>
                  <a:gd name="connsiteY2" fmla="*/ 299545 h 599090"/>
                  <a:gd name="connsiteX3" fmla="*/ 536028 w 541681"/>
                  <a:gd name="connsiteY3" fmla="*/ 599090 h 599090"/>
                  <a:gd name="connsiteX0" fmla="*/ 0 w 620036"/>
                  <a:gd name="connsiteY0" fmla="*/ 0 h 599090"/>
                  <a:gd name="connsiteX1" fmla="*/ 362607 w 620036"/>
                  <a:gd name="connsiteY1" fmla="*/ 94593 h 599090"/>
                  <a:gd name="connsiteX2" fmla="*/ 614855 w 620036"/>
                  <a:gd name="connsiteY2" fmla="*/ 394138 h 599090"/>
                  <a:gd name="connsiteX3" fmla="*/ 536028 w 620036"/>
                  <a:gd name="connsiteY3" fmla="*/ 599090 h 599090"/>
                  <a:gd name="connsiteX0" fmla="*/ 0 w 630116"/>
                  <a:gd name="connsiteY0" fmla="*/ 0 h 756745"/>
                  <a:gd name="connsiteX1" fmla="*/ 362607 w 630116"/>
                  <a:gd name="connsiteY1" fmla="*/ 94593 h 756745"/>
                  <a:gd name="connsiteX2" fmla="*/ 614855 w 630116"/>
                  <a:gd name="connsiteY2" fmla="*/ 394138 h 756745"/>
                  <a:gd name="connsiteX3" fmla="*/ 599090 w 630116"/>
                  <a:gd name="connsiteY3" fmla="*/ 756745 h 756745"/>
                  <a:gd name="connsiteX0" fmla="*/ 0 w 651768"/>
                  <a:gd name="connsiteY0" fmla="*/ 0 h 772511"/>
                  <a:gd name="connsiteX1" fmla="*/ 362607 w 651768"/>
                  <a:gd name="connsiteY1" fmla="*/ 94593 h 772511"/>
                  <a:gd name="connsiteX2" fmla="*/ 614855 w 651768"/>
                  <a:gd name="connsiteY2" fmla="*/ 394138 h 772511"/>
                  <a:gd name="connsiteX3" fmla="*/ 646386 w 651768"/>
                  <a:gd name="connsiteY3" fmla="*/ 772511 h 772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1768" h="772511">
                    <a:moveTo>
                      <a:pt x="0" y="0"/>
                    </a:moveTo>
                    <a:cubicBezTo>
                      <a:pt x="137948" y="22334"/>
                      <a:pt x="260131" y="28903"/>
                      <a:pt x="362607" y="94593"/>
                    </a:cubicBezTo>
                    <a:cubicBezTo>
                      <a:pt x="465083" y="160283"/>
                      <a:pt x="567558" y="281152"/>
                      <a:pt x="614855" y="394138"/>
                    </a:cubicBezTo>
                    <a:cubicBezTo>
                      <a:pt x="662152" y="507124"/>
                      <a:pt x="652955" y="664780"/>
                      <a:pt x="646386" y="772511"/>
                    </a:cubicBezTo>
                  </a:path>
                </a:pathLst>
              </a:cu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rgbClr val="002060"/>
                  </a:solidFill>
                </a:endParaRPr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5172007" y="4981805"/>
                <a:ext cx="651768" cy="772511"/>
              </a:xfrm>
              <a:custGeom>
                <a:avLst/>
                <a:gdLst>
                  <a:gd name="connsiteX0" fmla="*/ 0 w 541681"/>
                  <a:gd name="connsiteY0" fmla="*/ 0 h 599090"/>
                  <a:gd name="connsiteX1" fmla="*/ 362607 w 541681"/>
                  <a:gd name="connsiteY1" fmla="*/ 94593 h 599090"/>
                  <a:gd name="connsiteX2" fmla="*/ 520262 w 541681"/>
                  <a:gd name="connsiteY2" fmla="*/ 299545 h 599090"/>
                  <a:gd name="connsiteX3" fmla="*/ 536028 w 541681"/>
                  <a:gd name="connsiteY3" fmla="*/ 599090 h 599090"/>
                  <a:gd name="connsiteX0" fmla="*/ 0 w 620036"/>
                  <a:gd name="connsiteY0" fmla="*/ 0 h 599090"/>
                  <a:gd name="connsiteX1" fmla="*/ 362607 w 620036"/>
                  <a:gd name="connsiteY1" fmla="*/ 94593 h 599090"/>
                  <a:gd name="connsiteX2" fmla="*/ 614855 w 620036"/>
                  <a:gd name="connsiteY2" fmla="*/ 394138 h 599090"/>
                  <a:gd name="connsiteX3" fmla="*/ 536028 w 620036"/>
                  <a:gd name="connsiteY3" fmla="*/ 599090 h 599090"/>
                  <a:gd name="connsiteX0" fmla="*/ 0 w 630116"/>
                  <a:gd name="connsiteY0" fmla="*/ 0 h 756745"/>
                  <a:gd name="connsiteX1" fmla="*/ 362607 w 630116"/>
                  <a:gd name="connsiteY1" fmla="*/ 94593 h 756745"/>
                  <a:gd name="connsiteX2" fmla="*/ 614855 w 630116"/>
                  <a:gd name="connsiteY2" fmla="*/ 394138 h 756745"/>
                  <a:gd name="connsiteX3" fmla="*/ 599090 w 630116"/>
                  <a:gd name="connsiteY3" fmla="*/ 756745 h 756745"/>
                  <a:gd name="connsiteX0" fmla="*/ 0 w 651768"/>
                  <a:gd name="connsiteY0" fmla="*/ 0 h 772511"/>
                  <a:gd name="connsiteX1" fmla="*/ 362607 w 651768"/>
                  <a:gd name="connsiteY1" fmla="*/ 94593 h 772511"/>
                  <a:gd name="connsiteX2" fmla="*/ 614855 w 651768"/>
                  <a:gd name="connsiteY2" fmla="*/ 394138 h 772511"/>
                  <a:gd name="connsiteX3" fmla="*/ 646386 w 651768"/>
                  <a:gd name="connsiteY3" fmla="*/ 772511 h 772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1768" h="772511">
                    <a:moveTo>
                      <a:pt x="0" y="0"/>
                    </a:moveTo>
                    <a:cubicBezTo>
                      <a:pt x="137948" y="22334"/>
                      <a:pt x="260131" y="28903"/>
                      <a:pt x="362607" y="94593"/>
                    </a:cubicBezTo>
                    <a:cubicBezTo>
                      <a:pt x="465083" y="160283"/>
                      <a:pt x="567558" y="281152"/>
                      <a:pt x="614855" y="394138"/>
                    </a:cubicBezTo>
                    <a:cubicBezTo>
                      <a:pt x="662152" y="507124"/>
                      <a:pt x="652955" y="664780"/>
                      <a:pt x="646386" y="772511"/>
                    </a:cubicBezTo>
                  </a:path>
                </a:pathLst>
              </a:cu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rgbClr val="002060"/>
                  </a:solidFill>
                </a:endParaRPr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5463735" y="4981805"/>
                <a:ext cx="651768" cy="772511"/>
              </a:xfrm>
              <a:custGeom>
                <a:avLst/>
                <a:gdLst>
                  <a:gd name="connsiteX0" fmla="*/ 0 w 541681"/>
                  <a:gd name="connsiteY0" fmla="*/ 0 h 599090"/>
                  <a:gd name="connsiteX1" fmla="*/ 362607 w 541681"/>
                  <a:gd name="connsiteY1" fmla="*/ 94593 h 599090"/>
                  <a:gd name="connsiteX2" fmla="*/ 520262 w 541681"/>
                  <a:gd name="connsiteY2" fmla="*/ 299545 h 599090"/>
                  <a:gd name="connsiteX3" fmla="*/ 536028 w 541681"/>
                  <a:gd name="connsiteY3" fmla="*/ 599090 h 599090"/>
                  <a:gd name="connsiteX0" fmla="*/ 0 w 620036"/>
                  <a:gd name="connsiteY0" fmla="*/ 0 h 599090"/>
                  <a:gd name="connsiteX1" fmla="*/ 362607 w 620036"/>
                  <a:gd name="connsiteY1" fmla="*/ 94593 h 599090"/>
                  <a:gd name="connsiteX2" fmla="*/ 614855 w 620036"/>
                  <a:gd name="connsiteY2" fmla="*/ 394138 h 599090"/>
                  <a:gd name="connsiteX3" fmla="*/ 536028 w 620036"/>
                  <a:gd name="connsiteY3" fmla="*/ 599090 h 599090"/>
                  <a:gd name="connsiteX0" fmla="*/ 0 w 630116"/>
                  <a:gd name="connsiteY0" fmla="*/ 0 h 756745"/>
                  <a:gd name="connsiteX1" fmla="*/ 362607 w 630116"/>
                  <a:gd name="connsiteY1" fmla="*/ 94593 h 756745"/>
                  <a:gd name="connsiteX2" fmla="*/ 614855 w 630116"/>
                  <a:gd name="connsiteY2" fmla="*/ 394138 h 756745"/>
                  <a:gd name="connsiteX3" fmla="*/ 599090 w 630116"/>
                  <a:gd name="connsiteY3" fmla="*/ 756745 h 756745"/>
                  <a:gd name="connsiteX0" fmla="*/ 0 w 651768"/>
                  <a:gd name="connsiteY0" fmla="*/ 0 h 772511"/>
                  <a:gd name="connsiteX1" fmla="*/ 362607 w 651768"/>
                  <a:gd name="connsiteY1" fmla="*/ 94593 h 772511"/>
                  <a:gd name="connsiteX2" fmla="*/ 614855 w 651768"/>
                  <a:gd name="connsiteY2" fmla="*/ 394138 h 772511"/>
                  <a:gd name="connsiteX3" fmla="*/ 646386 w 651768"/>
                  <a:gd name="connsiteY3" fmla="*/ 772511 h 772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1768" h="772511">
                    <a:moveTo>
                      <a:pt x="0" y="0"/>
                    </a:moveTo>
                    <a:cubicBezTo>
                      <a:pt x="137948" y="22334"/>
                      <a:pt x="260131" y="28903"/>
                      <a:pt x="362607" y="94593"/>
                    </a:cubicBezTo>
                    <a:cubicBezTo>
                      <a:pt x="465083" y="160283"/>
                      <a:pt x="567558" y="281152"/>
                      <a:pt x="614855" y="394138"/>
                    </a:cubicBezTo>
                    <a:cubicBezTo>
                      <a:pt x="662152" y="507124"/>
                      <a:pt x="652955" y="664780"/>
                      <a:pt x="646386" y="772511"/>
                    </a:cubicBezTo>
                  </a:path>
                </a:pathLst>
              </a:cu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rgbClr val="002060"/>
                  </a:solidFill>
                </a:endParaRPr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4968680" y="4974379"/>
                <a:ext cx="651768" cy="772511"/>
              </a:xfrm>
              <a:custGeom>
                <a:avLst/>
                <a:gdLst>
                  <a:gd name="connsiteX0" fmla="*/ 0 w 541681"/>
                  <a:gd name="connsiteY0" fmla="*/ 0 h 599090"/>
                  <a:gd name="connsiteX1" fmla="*/ 362607 w 541681"/>
                  <a:gd name="connsiteY1" fmla="*/ 94593 h 599090"/>
                  <a:gd name="connsiteX2" fmla="*/ 520262 w 541681"/>
                  <a:gd name="connsiteY2" fmla="*/ 299545 h 599090"/>
                  <a:gd name="connsiteX3" fmla="*/ 536028 w 541681"/>
                  <a:gd name="connsiteY3" fmla="*/ 599090 h 599090"/>
                  <a:gd name="connsiteX0" fmla="*/ 0 w 620036"/>
                  <a:gd name="connsiteY0" fmla="*/ 0 h 599090"/>
                  <a:gd name="connsiteX1" fmla="*/ 362607 w 620036"/>
                  <a:gd name="connsiteY1" fmla="*/ 94593 h 599090"/>
                  <a:gd name="connsiteX2" fmla="*/ 614855 w 620036"/>
                  <a:gd name="connsiteY2" fmla="*/ 394138 h 599090"/>
                  <a:gd name="connsiteX3" fmla="*/ 536028 w 620036"/>
                  <a:gd name="connsiteY3" fmla="*/ 599090 h 599090"/>
                  <a:gd name="connsiteX0" fmla="*/ 0 w 630116"/>
                  <a:gd name="connsiteY0" fmla="*/ 0 h 756745"/>
                  <a:gd name="connsiteX1" fmla="*/ 362607 w 630116"/>
                  <a:gd name="connsiteY1" fmla="*/ 94593 h 756745"/>
                  <a:gd name="connsiteX2" fmla="*/ 614855 w 630116"/>
                  <a:gd name="connsiteY2" fmla="*/ 394138 h 756745"/>
                  <a:gd name="connsiteX3" fmla="*/ 599090 w 630116"/>
                  <a:gd name="connsiteY3" fmla="*/ 756745 h 756745"/>
                  <a:gd name="connsiteX0" fmla="*/ 0 w 651768"/>
                  <a:gd name="connsiteY0" fmla="*/ 0 h 772511"/>
                  <a:gd name="connsiteX1" fmla="*/ 362607 w 651768"/>
                  <a:gd name="connsiteY1" fmla="*/ 94593 h 772511"/>
                  <a:gd name="connsiteX2" fmla="*/ 614855 w 651768"/>
                  <a:gd name="connsiteY2" fmla="*/ 394138 h 772511"/>
                  <a:gd name="connsiteX3" fmla="*/ 646386 w 651768"/>
                  <a:gd name="connsiteY3" fmla="*/ 772511 h 772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1768" h="772511">
                    <a:moveTo>
                      <a:pt x="0" y="0"/>
                    </a:moveTo>
                    <a:cubicBezTo>
                      <a:pt x="137948" y="22334"/>
                      <a:pt x="260131" y="28903"/>
                      <a:pt x="362607" y="94593"/>
                    </a:cubicBezTo>
                    <a:cubicBezTo>
                      <a:pt x="465083" y="160283"/>
                      <a:pt x="567558" y="281152"/>
                      <a:pt x="614855" y="394138"/>
                    </a:cubicBezTo>
                    <a:cubicBezTo>
                      <a:pt x="662152" y="507124"/>
                      <a:pt x="652955" y="664780"/>
                      <a:pt x="646386" y="772511"/>
                    </a:cubicBezTo>
                  </a:path>
                </a:pathLst>
              </a:cu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>
                <a:off x="4741670" y="4980281"/>
                <a:ext cx="1985" cy="4147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>
                <a:off x="4653645" y="5386850"/>
                <a:ext cx="31503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flipV="1">
                <a:off x="4428620" y="5161825"/>
                <a:ext cx="270030" cy="13501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6300225" y="4152371"/>
                <a:ext cx="1267365" cy="669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002060"/>
                    </a:solidFill>
                  </a:rPr>
                  <a:t>Deformation of grains</a:t>
                </a:r>
                <a:endParaRPr lang="en-US" sz="11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 flipH="1">
                <a:off x="6268420" y="4773175"/>
                <a:ext cx="454260" cy="30724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Freeform 38"/>
              <p:cNvSpPr/>
              <p:nvPr/>
            </p:nvSpPr>
            <p:spPr>
              <a:xfrm>
                <a:off x="5757072" y="4974379"/>
                <a:ext cx="651768" cy="772511"/>
              </a:xfrm>
              <a:custGeom>
                <a:avLst/>
                <a:gdLst>
                  <a:gd name="connsiteX0" fmla="*/ 0 w 541681"/>
                  <a:gd name="connsiteY0" fmla="*/ 0 h 599090"/>
                  <a:gd name="connsiteX1" fmla="*/ 362607 w 541681"/>
                  <a:gd name="connsiteY1" fmla="*/ 94593 h 599090"/>
                  <a:gd name="connsiteX2" fmla="*/ 520262 w 541681"/>
                  <a:gd name="connsiteY2" fmla="*/ 299545 h 599090"/>
                  <a:gd name="connsiteX3" fmla="*/ 536028 w 541681"/>
                  <a:gd name="connsiteY3" fmla="*/ 599090 h 599090"/>
                  <a:gd name="connsiteX0" fmla="*/ 0 w 620036"/>
                  <a:gd name="connsiteY0" fmla="*/ 0 h 599090"/>
                  <a:gd name="connsiteX1" fmla="*/ 362607 w 620036"/>
                  <a:gd name="connsiteY1" fmla="*/ 94593 h 599090"/>
                  <a:gd name="connsiteX2" fmla="*/ 614855 w 620036"/>
                  <a:gd name="connsiteY2" fmla="*/ 394138 h 599090"/>
                  <a:gd name="connsiteX3" fmla="*/ 536028 w 620036"/>
                  <a:gd name="connsiteY3" fmla="*/ 599090 h 599090"/>
                  <a:gd name="connsiteX0" fmla="*/ 0 w 630116"/>
                  <a:gd name="connsiteY0" fmla="*/ 0 h 756745"/>
                  <a:gd name="connsiteX1" fmla="*/ 362607 w 630116"/>
                  <a:gd name="connsiteY1" fmla="*/ 94593 h 756745"/>
                  <a:gd name="connsiteX2" fmla="*/ 614855 w 630116"/>
                  <a:gd name="connsiteY2" fmla="*/ 394138 h 756745"/>
                  <a:gd name="connsiteX3" fmla="*/ 599090 w 630116"/>
                  <a:gd name="connsiteY3" fmla="*/ 756745 h 756745"/>
                  <a:gd name="connsiteX0" fmla="*/ 0 w 651768"/>
                  <a:gd name="connsiteY0" fmla="*/ 0 h 772511"/>
                  <a:gd name="connsiteX1" fmla="*/ 362607 w 651768"/>
                  <a:gd name="connsiteY1" fmla="*/ 94593 h 772511"/>
                  <a:gd name="connsiteX2" fmla="*/ 614855 w 651768"/>
                  <a:gd name="connsiteY2" fmla="*/ 394138 h 772511"/>
                  <a:gd name="connsiteX3" fmla="*/ 646386 w 651768"/>
                  <a:gd name="connsiteY3" fmla="*/ 772511 h 772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1768" h="772511">
                    <a:moveTo>
                      <a:pt x="0" y="0"/>
                    </a:moveTo>
                    <a:cubicBezTo>
                      <a:pt x="137948" y="22334"/>
                      <a:pt x="260131" y="28903"/>
                      <a:pt x="362607" y="94593"/>
                    </a:cubicBezTo>
                    <a:cubicBezTo>
                      <a:pt x="465083" y="160283"/>
                      <a:pt x="567558" y="281152"/>
                      <a:pt x="614855" y="394138"/>
                    </a:cubicBezTo>
                    <a:cubicBezTo>
                      <a:pt x="662152" y="507124"/>
                      <a:pt x="652955" y="664780"/>
                      <a:pt x="646386" y="772511"/>
                    </a:cubicBezTo>
                  </a:path>
                </a:pathLst>
              </a:cu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rgbClr val="002060"/>
                  </a:solidFill>
                </a:endParaRPr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3015133" y="4307463"/>
                <a:ext cx="488731" cy="216625"/>
              </a:xfrm>
              <a:custGeom>
                <a:avLst/>
                <a:gdLst>
                  <a:gd name="connsiteX0" fmla="*/ 0 w 488731"/>
                  <a:gd name="connsiteY0" fmla="*/ 0 h 216625"/>
                  <a:gd name="connsiteX1" fmla="*/ 362606 w 488731"/>
                  <a:gd name="connsiteY1" fmla="*/ 204951 h 216625"/>
                  <a:gd name="connsiteX2" fmla="*/ 488731 w 488731"/>
                  <a:gd name="connsiteY2" fmla="*/ 173420 h 216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8731" h="216625">
                    <a:moveTo>
                      <a:pt x="0" y="0"/>
                    </a:moveTo>
                    <a:cubicBezTo>
                      <a:pt x="140575" y="88024"/>
                      <a:pt x="281151" y="176048"/>
                      <a:pt x="362606" y="204951"/>
                    </a:cubicBezTo>
                    <a:cubicBezTo>
                      <a:pt x="444061" y="233854"/>
                      <a:pt x="466396" y="203637"/>
                      <a:pt x="488731" y="173420"/>
                    </a:cubicBezTo>
                  </a:path>
                </a:pathLst>
              </a:cu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rgbClr val="002060"/>
                  </a:solidFill>
                </a:endParaRPr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3440802" y="4543946"/>
                <a:ext cx="346841" cy="252248"/>
              </a:xfrm>
              <a:custGeom>
                <a:avLst/>
                <a:gdLst>
                  <a:gd name="connsiteX0" fmla="*/ 0 w 346841"/>
                  <a:gd name="connsiteY0" fmla="*/ 0 h 252248"/>
                  <a:gd name="connsiteX1" fmla="*/ 268013 w 346841"/>
                  <a:gd name="connsiteY1" fmla="*/ 157655 h 252248"/>
                  <a:gd name="connsiteX2" fmla="*/ 346841 w 346841"/>
                  <a:gd name="connsiteY2" fmla="*/ 252248 h 252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6841" h="252248">
                    <a:moveTo>
                      <a:pt x="0" y="0"/>
                    </a:moveTo>
                    <a:cubicBezTo>
                      <a:pt x="105103" y="57807"/>
                      <a:pt x="210206" y="115614"/>
                      <a:pt x="268013" y="157655"/>
                    </a:cubicBezTo>
                    <a:cubicBezTo>
                      <a:pt x="325820" y="199696"/>
                      <a:pt x="336330" y="225972"/>
                      <a:pt x="346841" y="252248"/>
                    </a:cubicBezTo>
                  </a:path>
                </a:pathLst>
              </a:cu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rgbClr val="002060"/>
                  </a:solidFill>
                </a:endParaRPr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3503864" y="4575477"/>
                <a:ext cx="662151" cy="114271"/>
              </a:xfrm>
              <a:custGeom>
                <a:avLst/>
                <a:gdLst>
                  <a:gd name="connsiteX0" fmla="*/ 0 w 662151"/>
                  <a:gd name="connsiteY0" fmla="*/ 0 h 114271"/>
                  <a:gd name="connsiteX1" fmla="*/ 488731 w 662151"/>
                  <a:gd name="connsiteY1" fmla="*/ 110358 h 114271"/>
                  <a:gd name="connsiteX2" fmla="*/ 662151 w 662151"/>
                  <a:gd name="connsiteY2" fmla="*/ 78827 h 114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2151" h="114271">
                    <a:moveTo>
                      <a:pt x="0" y="0"/>
                    </a:moveTo>
                    <a:cubicBezTo>
                      <a:pt x="189186" y="48610"/>
                      <a:pt x="378373" y="97220"/>
                      <a:pt x="488731" y="110358"/>
                    </a:cubicBezTo>
                    <a:cubicBezTo>
                      <a:pt x="599089" y="123496"/>
                      <a:pt x="630620" y="101161"/>
                      <a:pt x="662151" y="78827"/>
                    </a:cubicBezTo>
                  </a:path>
                </a:pathLst>
              </a:cu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rgbClr val="002060"/>
                  </a:solidFill>
                </a:endParaRPr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3882236" y="4654304"/>
                <a:ext cx="126124" cy="189186"/>
              </a:xfrm>
              <a:custGeom>
                <a:avLst/>
                <a:gdLst>
                  <a:gd name="connsiteX0" fmla="*/ 0 w 126124"/>
                  <a:gd name="connsiteY0" fmla="*/ 0 h 189186"/>
                  <a:gd name="connsiteX1" fmla="*/ 126124 w 126124"/>
                  <a:gd name="connsiteY1" fmla="*/ 189186 h 189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124" h="189186">
                    <a:moveTo>
                      <a:pt x="0" y="0"/>
                    </a:moveTo>
                    <a:lnTo>
                      <a:pt x="126124" y="189186"/>
                    </a:lnTo>
                  </a:path>
                </a:pathLst>
              </a:cu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rgbClr val="002060"/>
                  </a:solidFill>
                </a:endParaRPr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4087188" y="4685835"/>
                <a:ext cx="283779" cy="268014"/>
              </a:xfrm>
              <a:custGeom>
                <a:avLst/>
                <a:gdLst>
                  <a:gd name="connsiteX0" fmla="*/ 0 w 283779"/>
                  <a:gd name="connsiteY0" fmla="*/ 0 h 268014"/>
                  <a:gd name="connsiteX1" fmla="*/ 157655 w 283779"/>
                  <a:gd name="connsiteY1" fmla="*/ 126124 h 268014"/>
                  <a:gd name="connsiteX2" fmla="*/ 283779 w 283779"/>
                  <a:gd name="connsiteY2" fmla="*/ 268014 h 26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3779" h="268014">
                    <a:moveTo>
                      <a:pt x="0" y="0"/>
                    </a:moveTo>
                    <a:cubicBezTo>
                      <a:pt x="55179" y="40727"/>
                      <a:pt x="110359" y="81455"/>
                      <a:pt x="157655" y="126124"/>
                    </a:cubicBezTo>
                    <a:cubicBezTo>
                      <a:pt x="204952" y="170793"/>
                      <a:pt x="244365" y="219403"/>
                      <a:pt x="283779" y="268014"/>
                    </a:cubicBezTo>
                  </a:path>
                </a:pathLst>
              </a:cu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rgbClr val="002060"/>
                  </a:solidFill>
                </a:endParaRPr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4213312" y="4764663"/>
                <a:ext cx="331076" cy="63062"/>
              </a:xfrm>
              <a:custGeom>
                <a:avLst/>
                <a:gdLst>
                  <a:gd name="connsiteX0" fmla="*/ 0 w 331076"/>
                  <a:gd name="connsiteY0" fmla="*/ 0 h 63062"/>
                  <a:gd name="connsiteX1" fmla="*/ 331076 w 331076"/>
                  <a:gd name="connsiteY1" fmla="*/ 63062 h 63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1076" h="63062">
                    <a:moveTo>
                      <a:pt x="0" y="0"/>
                    </a:moveTo>
                    <a:lnTo>
                      <a:pt x="331076" y="63062"/>
                    </a:lnTo>
                  </a:path>
                </a:pathLst>
              </a:cu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4187950" y="5080415"/>
            <a:ext cx="46923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Microstructural changes in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 Primary deformation or shear zone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 Machining affected zone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0" y="3467405"/>
            <a:ext cx="4076214" cy="312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925998" y="3313785"/>
            <a:ext cx="2032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Phase diagram Ti-Al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19309" y="6477713"/>
            <a:ext cx="2554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smtClean="0"/>
              <a:t>www.calphad.com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70640" y="1201510"/>
            <a:ext cx="282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Characteristics of machining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44573" y="1009485"/>
            <a:ext cx="321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Deformation zones in machining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66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2055" y="318195"/>
            <a:ext cx="5265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Distinguishing feature of Ti64 machining </a:t>
            </a:r>
            <a:endParaRPr lang="en-US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1295400"/>
                <a:ext cx="853440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en-US" sz="2400" dirty="0" smtClean="0">
                    <a:solidFill>
                      <a:srgbClr val="002060"/>
                    </a:solidFill>
                  </a:rPr>
                  <a:t>Main characteristic of Ti64 machining are the adiabatic shear bands (ASB)</a:t>
                </a:r>
              </a:p>
              <a:p>
                <a:pPr lvl="1">
                  <a:buFont typeface="Arial" pitchFamily="34" charset="0"/>
                  <a:buChar char="•"/>
                </a:pPr>
                <a:r>
                  <a:rPr lang="en-US" sz="2400" dirty="0">
                    <a:solidFill>
                      <a:srgbClr val="002060"/>
                    </a:solidFill>
                  </a:rPr>
                  <a:t>Strain ~ 4 to 6</a:t>
                </a:r>
              </a:p>
              <a:p>
                <a:pPr lvl="1">
                  <a:buFont typeface="Arial" pitchFamily="34" charset="0"/>
                  <a:buChar char="•"/>
                </a:pPr>
                <a:r>
                  <a:rPr lang="en-US" sz="2400" dirty="0">
                    <a:solidFill>
                      <a:srgbClr val="002060"/>
                    </a:solidFill>
                  </a:rPr>
                  <a:t>Strain rates ~ 10</a:t>
                </a:r>
                <a:r>
                  <a:rPr lang="en-US" sz="2400" baseline="30000" dirty="0">
                    <a:solidFill>
                      <a:srgbClr val="002060"/>
                    </a:solidFill>
                  </a:rPr>
                  <a:t>5</a:t>
                </a:r>
                <a:r>
                  <a:rPr lang="en-US" sz="2400" dirty="0">
                    <a:solidFill>
                      <a:srgbClr val="002060"/>
                    </a:solidFill>
                  </a:rPr>
                  <a:t>/s</a:t>
                </a:r>
              </a:p>
              <a:p>
                <a:pPr lvl="1">
                  <a:buFont typeface="Arial" pitchFamily="34" charset="0"/>
                  <a:buChar char="•"/>
                </a:pPr>
                <a:r>
                  <a:rPr lang="en-US" sz="2400" dirty="0">
                    <a:solidFill>
                      <a:srgbClr val="002060"/>
                    </a:solidFill>
                  </a:rPr>
                  <a:t>Temp ~200 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 °C </a:t>
                </a:r>
                <a:r>
                  <a:rPr lang="en-US" sz="2400" dirty="0">
                    <a:solidFill>
                      <a:srgbClr val="002060"/>
                    </a:solidFill>
                  </a:rPr>
                  <a:t>to 600 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 °C</a:t>
                </a:r>
              </a:p>
              <a:p>
                <a:pPr lvl="1">
                  <a:buFont typeface="Arial" pitchFamily="34" charset="0"/>
                  <a:buChar char="•"/>
                </a:pPr>
                <a:r>
                  <a:rPr lang="en-US" sz="2400" dirty="0" smtClean="0">
                    <a:solidFill>
                      <a:srgbClr val="002060"/>
                    </a:solidFill>
                  </a:rPr>
                  <a:t>Formed in ~ 50 </a:t>
                </a:r>
                <a14:m>
                  <m:oMath xmlns:m="http://schemas.openxmlformats.org/officeDocument/2006/math" xmlns="">
                    <m:r>
                      <a:rPr lang="en-US" sz="2400" b="0" i="0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l-GR" sz="240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24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endParaRPr lang="en-US" sz="2400" dirty="0">
                  <a:solidFill>
                    <a:srgbClr val="002060"/>
                  </a:solidFill>
                </a:endParaRPr>
              </a:p>
              <a:p>
                <a:pPr>
                  <a:buFont typeface="Arial" pitchFamily="34" charset="0"/>
                  <a:buChar char="•"/>
                </a:pPr>
                <a:r>
                  <a:rPr lang="en-US" sz="2400" dirty="0" smtClean="0">
                    <a:solidFill>
                      <a:srgbClr val="002060"/>
                    </a:solidFill>
                  </a:rPr>
                  <a:t>High strain rate ABSs can be also produced by </a:t>
                </a:r>
              </a:p>
              <a:p>
                <a:pPr lvl="1"/>
                <a:r>
                  <a:rPr lang="en-US" sz="2400" dirty="0" smtClean="0">
                    <a:solidFill>
                      <a:srgbClr val="002060"/>
                    </a:solidFill>
                  </a:rPr>
                  <a:t>1. Orthogonal Machining (OM) </a:t>
                </a:r>
              </a:p>
              <a:p>
                <a:pPr lvl="1"/>
                <a:r>
                  <a:rPr lang="en-US" sz="2400" dirty="0">
                    <a:solidFill>
                      <a:srgbClr val="002060"/>
                    </a:solidFill>
                  </a:rPr>
                  <a:t>2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. Split-Hopkinson (SH) Experiments on Hat shaped samples</a:t>
                </a:r>
              </a:p>
              <a:p>
                <a:endParaRPr lang="en-US" sz="2400" dirty="0" smtClean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295400"/>
                <a:ext cx="8534400" cy="3785652"/>
              </a:xfrm>
              <a:prstGeom prst="rect">
                <a:avLst/>
              </a:prstGeom>
              <a:blipFill rotWithShape="1">
                <a:blip r:embed="rId3"/>
                <a:stretch>
                  <a:fillRect l="-1071" t="-1288" b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5901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9485"/>
            <a:ext cx="2997395" cy="4508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Rectangle 21"/>
          <p:cNvSpPr>
            <a:spLocks noChangeArrowheads="1"/>
          </p:cNvSpPr>
          <p:nvPr/>
        </p:nvSpPr>
        <p:spPr bwMode="auto">
          <a:xfrm>
            <a:off x="1038740" y="4926795"/>
            <a:ext cx="10757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1"/>
                </a:solidFill>
                <a:cs typeface="Times New Roman" pitchFamily="18" charset="0"/>
              </a:rPr>
              <a:t>Work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91" name="Rectangle 21"/>
          <p:cNvSpPr>
            <a:spLocks noChangeArrowheads="1"/>
          </p:cNvSpPr>
          <p:nvPr/>
        </p:nvSpPr>
        <p:spPr bwMode="auto">
          <a:xfrm>
            <a:off x="616285" y="724859"/>
            <a:ext cx="21122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cs typeface="Times New Roman" pitchFamily="18" charset="0"/>
              </a:rPr>
              <a:t>SEM image of chip</a:t>
            </a:r>
          </a:p>
        </p:txBody>
      </p:sp>
      <p:cxnSp>
        <p:nvCxnSpPr>
          <p:cNvPr id="123" name="Straight Arrow Connector 122"/>
          <p:cNvCxnSpPr/>
          <p:nvPr/>
        </p:nvCxnSpPr>
        <p:spPr>
          <a:xfrm>
            <a:off x="1374430" y="5770117"/>
            <a:ext cx="355600" cy="1588"/>
          </a:xfrm>
          <a:prstGeom prst="straightConnector1">
            <a:avLst/>
          </a:prstGeom>
          <a:ln w="1905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5304" y="164575"/>
            <a:ext cx="8187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Issues in machining titanium alloys (microstructural perspective)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10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205" y="1009485"/>
            <a:ext cx="3490078" cy="445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" name="Picture 5" descr="D:\Ph.D. experiment and results\changing alloying element\Optical images\A+B_250\A+B_250_1\Chip 500X 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81" y="1201510"/>
            <a:ext cx="2381110" cy="178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TextBox 111"/>
          <p:cNvSpPr txBox="1"/>
          <p:nvPr/>
        </p:nvSpPr>
        <p:spPr>
          <a:xfrm>
            <a:off x="3496660" y="3305085"/>
            <a:ext cx="8194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shear </a:t>
            </a:r>
          </a:p>
          <a:p>
            <a:pPr algn="just"/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band</a:t>
            </a:r>
          </a:p>
        </p:txBody>
      </p:sp>
      <p:cxnSp>
        <p:nvCxnSpPr>
          <p:cNvPr id="113" name="Straight Arrow Connector 112"/>
          <p:cNvCxnSpPr>
            <a:stCxn id="112" idx="3"/>
          </p:cNvCxnSpPr>
          <p:nvPr/>
        </p:nvCxnSpPr>
        <p:spPr>
          <a:xfrm flipV="1">
            <a:off x="4316115" y="3621025"/>
            <a:ext cx="409505" cy="380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5833519" y="4772181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cs typeface="Times New Roman" pitchFamily="18" charset="0"/>
              </a:rPr>
              <a:t>a</a:t>
            </a:r>
            <a:endParaRPr lang="en-IN" sz="1200" i="1" dirty="0">
              <a:cs typeface="Times New Roman" pitchFamily="18" charset="0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5378505" y="2251478"/>
            <a:ext cx="872116" cy="83187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cxnSp>
        <p:nvCxnSpPr>
          <p:cNvPr id="121" name="Straight Arrow Connector 120"/>
          <p:cNvCxnSpPr>
            <a:stCxn id="120" idx="6"/>
          </p:cNvCxnSpPr>
          <p:nvPr/>
        </p:nvCxnSpPr>
        <p:spPr>
          <a:xfrm flipV="1">
            <a:off x="6250621" y="2084825"/>
            <a:ext cx="1086539" cy="58259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6995229" y="4689140"/>
            <a:ext cx="45005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3611876" y="647780"/>
            <a:ext cx="2688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cs typeface="Times New Roman" pitchFamily="18" charset="0"/>
              </a:rPr>
              <a:t>Optical  image of chip</a:t>
            </a:r>
          </a:p>
        </p:txBody>
      </p:sp>
      <p:cxnSp>
        <p:nvCxnSpPr>
          <p:cNvPr id="105" name="Straight Connector 104"/>
          <p:cNvCxnSpPr/>
          <p:nvPr/>
        </p:nvCxnSpPr>
        <p:spPr>
          <a:xfrm>
            <a:off x="4764025" y="3697835"/>
            <a:ext cx="1535575" cy="103693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840835" y="3429000"/>
            <a:ext cx="1612385" cy="111374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12" idx="3"/>
          </p:cNvCxnSpPr>
          <p:nvPr/>
        </p:nvCxnSpPr>
        <p:spPr>
          <a:xfrm flipV="1">
            <a:off x="4316115" y="2699305"/>
            <a:ext cx="947175" cy="95972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8450905" y="1239915"/>
            <a:ext cx="693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rgbClr val="FFFF00"/>
                </a:solidFill>
                <a:cs typeface="Times New Roman" pitchFamily="18" charset="0"/>
              </a:rPr>
              <a:t>shear </a:t>
            </a:r>
          </a:p>
          <a:p>
            <a:pPr algn="just"/>
            <a:r>
              <a:rPr lang="en-US" sz="1600" dirty="0" smtClean="0">
                <a:solidFill>
                  <a:srgbClr val="FFFF00"/>
                </a:solidFill>
                <a:cs typeface="Times New Roman" pitchFamily="18" charset="0"/>
              </a:rPr>
              <a:t>band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flipH="1">
            <a:off x="8297285" y="1662370"/>
            <a:ext cx="230432" cy="23043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669562" y="2337600"/>
            <a:ext cx="1056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Fracture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4341570" y="2200040"/>
            <a:ext cx="345645" cy="26883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106730" y="862956"/>
            <a:ext cx="1228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rgbClr val="C00000"/>
                </a:solidFill>
                <a:cs typeface="Times New Roman" pitchFamily="18" charset="0"/>
              </a:rPr>
              <a:t>Shear band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44510" y="2200040"/>
            <a:ext cx="8194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shear </a:t>
            </a:r>
          </a:p>
          <a:p>
            <a:pPr algn="just"/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band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2037270" y="2852925"/>
            <a:ext cx="576075" cy="23043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38005" y="5579680"/>
            <a:ext cx="5900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Formation of shear band causes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F</a:t>
            </a:r>
            <a:r>
              <a:rPr lang="en-US" sz="2400" dirty="0" smtClean="0">
                <a:solidFill>
                  <a:srgbClr val="002060"/>
                </a:solidFill>
              </a:rPr>
              <a:t>luctuation in cutting forces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Non uniform material deformation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37479" y="1316725"/>
            <a:ext cx="1421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Segmented </a:t>
            </a:r>
          </a:p>
          <a:p>
            <a:pPr algn="just"/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chip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39475" y="1815990"/>
            <a:ext cx="576075" cy="23043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230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3214118" y="25405"/>
            <a:ext cx="2318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 Plan of Research</a:t>
            </a:r>
            <a:endParaRPr lang="en-US" sz="2400" dirty="0">
              <a:solidFill>
                <a:srgbClr val="C00000"/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1360639" y="656273"/>
            <a:ext cx="6591001" cy="5946221"/>
            <a:chOff x="708916" y="464371"/>
            <a:chExt cx="7156541" cy="6505838"/>
          </a:xfrm>
        </p:grpSpPr>
        <p:sp>
          <p:nvSpPr>
            <p:cNvPr id="2" name="TextBox 1"/>
            <p:cNvSpPr txBox="1"/>
            <p:nvPr/>
          </p:nvSpPr>
          <p:spPr>
            <a:xfrm>
              <a:off x="1981200" y="1792069"/>
              <a:ext cx="1717487" cy="661362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Machining </a:t>
              </a:r>
            </a:p>
            <a:p>
              <a:r>
                <a:rPr lang="en-US" dirty="0" smtClean="0">
                  <a:solidFill>
                    <a:srgbClr val="FFFF00"/>
                  </a:solidFill>
                </a:rPr>
                <a:t>environment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051708" y="4087145"/>
              <a:ext cx="1646978" cy="661362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Processing parameters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901801" y="2299883"/>
              <a:ext cx="1507523" cy="1313296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Physics of </a:t>
              </a:r>
            </a:p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deformation</a:t>
              </a:r>
            </a:p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in machining </a:t>
              </a:r>
            </a:p>
            <a:p>
              <a:endParaRPr lang="en-US" dirty="0" smtClean="0">
                <a:solidFill>
                  <a:srgbClr val="C0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66343" y="810883"/>
              <a:ext cx="1334325" cy="661362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Thermally </a:t>
              </a:r>
            </a:p>
            <a:p>
              <a:r>
                <a:rPr lang="en-US" dirty="0" smtClean="0">
                  <a:solidFill>
                    <a:srgbClr val="C00000"/>
                  </a:solidFill>
                </a:rPr>
                <a:t>enhanced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8916" y="1701986"/>
              <a:ext cx="990600" cy="646331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Room</a:t>
              </a:r>
            </a:p>
            <a:p>
              <a:r>
                <a:rPr lang="en-US" dirty="0" smtClean="0">
                  <a:solidFill>
                    <a:srgbClr val="C00000"/>
                  </a:solidFill>
                </a:rPr>
                <a:t>Temp.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8916" y="1219200"/>
              <a:ext cx="990600" cy="369332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LN</a:t>
              </a:r>
              <a:r>
                <a:rPr lang="en-US" baseline="-25000" dirty="0" smtClean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2001" y="4329215"/>
              <a:ext cx="991786" cy="369332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Speed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2000" y="4888468"/>
              <a:ext cx="991785" cy="369332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Feed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68440" y="2348074"/>
              <a:ext cx="1496611" cy="707159"/>
            </a:xfrm>
            <a:prstGeom prst="rect">
              <a:avLst/>
            </a:prstGeom>
            <a:blipFill>
              <a:blip r:embed="rId5" cstate="print"/>
              <a:tile tx="0" ty="0" sx="100000" sy="100000" flip="none" algn="tl"/>
            </a:blip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Grain size</a:t>
              </a:r>
            </a:p>
            <a:p>
              <a:endParaRPr lang="en-US" dirty="0" smtClean="0">
                <a:solidFill>
                  <a:srgbClr val="FFFF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35180" y="464371"/>
              <a:ext cx="1529872" cy="707159"/>
            </a:xfrm>
            <a:prstGeom prst="rect">
              <a:avLst/>
            </a:prstGeom>
            <a:blipFill>
              <a:blip r:embed="rId5" cstate="print"/>
              <a:tile tx="0" ty="0" sx="100000" sy="100000" flip="none" algn="tl"/>
            </a:blip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Shear band thickness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53511" y="1255569"/>
              <a:ext cx="1511542" cy="1010227"/>
            </a:xfrm>
            <a:prstGeom prst="rect">
              <a:avLst/>
            </a:prstGeom>
            <a:blipFill>
              <a:blip r:embed="rId5" cstate="print"/>
              <a:tile tx="0" ty="0" sx="100000" sy="100000" flip="none" algn="tl"/>
            </a:blip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Spacing between shear band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86518" y="6263050"/>
              <a:ext cx="3176213" cy="707159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microstructure machinability</a:t>
              </a:r>
            </a:p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linkage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700700" y="2020243"/>
              <a:ext cx="276648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004316" y="1371600"/>
              <a:ext cx="0" cy="457200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2827406" y="1483525"/>
              <a:ext cx="0" cy="309916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4114800" y="3590920"/>
              <a:ext cx="0" cy="828680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114799" y="2048020"/>
              <a:ext cx="1" cy="237980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1787044" y="4504340"/>
              <a:ext cx="264665" cy="0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Left Brace 43"/>
            <p:cNvSpPr/>
            <p:nvPr/>
          </p:nvSpPr>
          <p:spPr>
            <a:xfrm rot="5400000" flipH="1">
              <a:off x="6320124" y="4426414"/>
              <a:ext cx="302062" cy="2012246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0" name="Left Brace 59"/>
            <p:cNvSpPr/>
            <p:nvPr/>
          </p:nvSpPr>
          <p:spPr>
            <a:xfrm rot="5400000" flipH="1">
              <a:off x="2530337" y="4569209"/>
              <a:ext cx="314926" cy="1629753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853514" y="3916593"/>
              <a:ext cx="1511540" cy="707159"/>
            </a:xfrm>
            <a:prstGeom prst="rect">
              <a:avLst/>
            </a:prstGeom>
            <a:blipFill>
              <a:blip r:embed="rId5" cstate="print"/>
              <a:tile tx="0" ty="0" sx="100000" sy="100000" flip="none" algn="tl"/>
            </a:blip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Segment shape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814266" y="4667823"/>
              <a:ext cx="1550788" cy="707159"/>
            </a:xfrm>
            <a:prstGeom prst="rect">
              <a:avLst/>
            </a:prstGeom>
            <a:blipFill>
              <a:blip r:embed="rId5" cstate="print"/>
              <a:tile tx="0" ty="0" sx="100000" sy="100000" flip="none" algn="tl"/>
            </a:blip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Segment dimensions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835180" y="3153613"/>
              <a:ext cx="1529872" cy="707159"/>
            </a:xfrm>
            <a:prstGeom prst="rect">
              <a:avLst/>
            </a:prstGeom>
            <a:blipFill>
              <a:blip r:embed="rId5" cstate="print"/>
              <a:tile tx="0" ty="0" sx="100000" sy="100000" flip="none" algn="tl"/>
            </a:blip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Grain deformation</a:t>
              </a:r>
            </a:p>
          </p:txBody>
        </p:sp>
        <p:sp>
          <p:nvSpPr>
            <p:cNvPr id="67" name="Down Arrow 66"/>
            <p:cNvSpPr/>
            <p:nvPr/>
          </p:nvSpPr>
          <p:spPr>
            <a:xfrm>
              <a:off x="4400705" y="3709493"/>
              <a:ext cx="471433" cy="2005507"/>
            </a:xfrm>
            <a:prstGeom prst="downArrow">
              <a:avLst/>
            </a:prstGeom>
            <a:blipFill>
              <a:blip r:embed="rId3" cstate="print"/>
              <a:tile tx="0" ty="0" sx="100000" sy="100000" flip="none" algn="tl"/>
            </a:blip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235912" y="5596965"/>
              <a:ext cx="909415" cy="404091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Input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988942" y="5596965"/>
              <a:ext cx="1001243" cy="404091"/>
            </a:xfrm>
            <a:prstGeom prst="rect">
              <a:avLst/>
            </a:prstGeom>
            <a:blipFill>
              <a:blip r:embed="rId5" cstate="print"/>
              <a:tile tx="0" ty="0" sx="100000" sy="100000" flip="none" algn="tl"/>
            </a:blip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Output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04" name="Left Brace 103"/>
            <p:cNvSpPr/>
            <p:nvPr/>
          </p:nvSpPr>
          <p:spPr>
            <a:xfrm rot="5400000" flipH="1">
              <a:off x="4474089" y="4203536"/>
              <a:ext cx="240663" cy="3779983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 flipH="1" flipV="1">
              <a:off x="1753785" y="3889188"/>
              <a:ext cx="29934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2019866" y="3011269"/>
              <a:ext cx="1678821" cy="661362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Compositional</a:t>
              </a:r>
            </a:p>
            <a:p>
              <a:r>
                <a:rPr lang="en-US" dirty="0" smtClean="0">
                  <a:solidFill>
                    <a:srgbClr val="FFFF00"/>
                  </a:solidFill>
                </a:rPr>
                <a:t>variation </a:t>
              </a: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2037270" y="4734770"/>
              <a:ext cx="15856" cy="370630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762000" y="2481229"/>
              <a:ext cx="990600" cy="369332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α-alloy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62000" y="2935069"/>
              <a:ext cx="991784" cy="646331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srgbClr val="C00000"/>
                  </a:solidFill>
                </a:rPr>
                <a:t>α</a:t>
              </a:r>
              <a:r>
                <a:rPr lang="en-US" dirty="0" smtClean="0">
                  <a:solidFill>
                    <a:srgbClr val="C00000"/>
                  </a:solidFill>
                </a:rPr>
                <a:t>+</a:t>
              </a:r>
              <a:r>
                <a:rPr lang="el-GR" dirty="0" smtClean="0">
                  <a:solidFill>
                    <a:srgbClr val="C00000"/>
                  </a:solidFill>
                </a:rPr>
                <a:t>β</a:t>
              </a:r>
              <a:r>
                <a:rPr lang="en-US" dirty="0" smtClean="0">
                  <a:solidFill>
                    <a:srgbClr val="C00000"/>
                  </a:solidFill>
                </a:rPr>
                <a:t> alloy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62000" y="3626171"/>
              <a:ext cx="990600" cy="646331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srgbClr val="C00000"/>
                  </a:solidFill>
                </a:rPr>
                <a:t>β</a:t>
              </a:r>
              <a:r>
                <a:rPr lang="en-US" dirty="0" smtClean="0">
                  <a:solidFill>
                    <a:srgbClr val="C00000"/>
                  </a:solidFill>
                </a:rPr>
                <a:t>-rich alloy</a:t>
              </a:r>
            </a:p>
          </p:txBody>
        </p:sp>
        <p:cxnSp>
          <p:nvCxnSpPr>
            <p:cNvPr id="81" name="Straight Connector 80"/>
            <p:cNvCxnSpPr/>
            <p:nvPr/>
          </p:nvCxnSpPr>
          <p:spPr>
            <a:xfrm flipH="1">
              <a:off x="2053126" y="3657600"/>
              <a:ext cx="4274" cy="231588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 flipV="1">
              <a:off x="1753784" y="2705947"/>
              <a:ext cx="29934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 flipV="1">
              <a:off x="2053126" y="2712380"/>
              <a:ext cx="4274" cy="259420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1752600" y="3264963"/>
              <a:ext cx="266082" cy="0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52" idx="3"/>
            </p:cNvCxnSpPr>
            <p:nvPr/>
          </p:nvCxnSpPr>
          <p:spPr>
            <a:xfrm flipV="1">
              <a:off x="3698687" y="3334435"/>
              <a:ext cx="187513" cy="7516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 flipV="1">
              <a:off x="1753786" y="5105400"/>
              <a:ext cx="29934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Left Brace 88"/>
            <p:cNvSpPr/>
            <p:nvPr/>
          </p:nvSpPr>
          <p:spPr>
            <a:xfrm>
              <a:off x="5398513" y="869572"/>
              <a:ext cx="415753" cy="4080666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1" name="Right Brace 90"/>
            <p:cNvSpPr/>
            <p:nvPr/>
          </p:nvSpPr>
          <p:spPr>
            <a:xfrm>
              <a:off x="7405799" y="914400"/>
              <a:ext cx="459658" cy="4087449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48" name="Straight Connector 47"/>
            <p:cNvCxnSpPr>
              <a:endCxn id="2" idx="3"/>
            </p:cNvCxnSpPr>
            <p:nvPr/>
          </p:nvCxnSpPr>
          <p:spPr>
            <a:xfrm flipH="1">
              <a:off x="3698687" y="2057400"/>
              <a:ext cx="4161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3" idx="3"/>
            </p:cNvCxnSpPr>
            <p:nvPr/>
          </p:nvCxnSpPr>
          <p:spPr>
            <a:xfrm flipH="1" flipV="1">
              <a:off x="3698686" y="4417827"/>
              <a:ext cx="435642" cy="17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endCxn id="7" idx="3"/>
            </p:cNvCxnSpPr>
            <p:nvPr/>
          </p:nvCxnSpPr>
          <p:spPr>
            <a:xfrm flipH="1">
              <a:off x="1699516" y="1371600"/>
              <a:ext cx="304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708916" y="609600"/>
              <a:ext cx="990600" cy="369332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Mist jet</a:t>
              </a:r>
              <a:endParaRPr lang="en-US" baseline="-25000" dirty="0" smtClean="0">
                <a:solidFill>
                  <a:srgbClr val="C00000"/>
                </a:solidFill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 flipH="1">
              <a:off x="1699516" y="838200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080516" y="838200"/>
              <a:ext cx="0" cy="990600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228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50905" y="2752160"/>
            <a:ext cx="652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Epoxy  </a:t>
            </a:r>
            <a:r>
              <a:rPr lang="en-US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mould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8352712" y="3198570"/>
            <a:ext cx="213408" cy="1152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15017" y="3699030"/>
            <a:ext cx="630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Shear </a:t>
            </a:r>
          </a:p>
          <a:p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bands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475057" y="4104075"/>
            <a:ext cx="90010" cy="2250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115018" y="4104075"/>
            <a:ext cx="360039" cy="6634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790092" y="5229200"/>
            <a:ext cx="1125125" cy="203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15217" y="5249548"/>
            <a:ext cx="0" cy="6097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304927" y="4776232"/>
            <a:ext cx="459784" cy="29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04927" y="4779150"/>
            <a:ext cx="0" cy="10801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304927" y="5859270"/>
            <a:ext cx="26102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12941" y="5184195"/>
            <a:ext cx="952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Work piece</a:t>
            </a: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9175" y="4371201"/>
            <a:ext cx="5967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Tool holder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 rot="19920435">
            <a:off x="3971671" y="2764716"/>
            <a:ext cx="913350" cy="767478"/>
          </a:xfrm>
          <a:custGeom>
            <a:avLst/>
            <a:gdLst>
              <a:gd name="connsiteX0" fmla="*/ 0 w 949569"/>
              <a:gd name="connsiteY0" fmla="*/ 84406 h 1003495"/>
              <a:gd name="connsiteX1" fmla="*/ 351692 w 949569"/>
              <a:gd name="connsiteY1" fmla="*/ 28135 h 1003495"/>
              <a:gd name="connsiteX2" fmla="*/ 618979 w 949569"/>
              <a:gd name="connsiteY2" fmla="*/ 253218 h 1003495"/>
              <a:gd name="connsiteX3" fmla="*/ 914400 w 949569"/>
              <a:gd name="connsiteY3" fmla="*/ 407962 h 1003495"/>
              <a:gd name="connsiteX4" fmla="*/ 829994 w 949569"/>
              <a:gd name="connsiteY4" fmla="*/ 914399 h 1003495"/>
              <a:gd name="connsiteX5" fmla="*/ 844062 w 949569"/>
              <a:gd name="connsiteY5" fmla="*/ 942535 h 100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9569" h="1003495">
                <a:moveTo>
                  <a:pt x="0" y="84406"/>
                </a:moveTo>
                <a:cubicBezTo>
                  <a:pt x="124264" y="42203"/>
                  <a:pt x="248529" y="0"/>
                  <a:pt x="351692" y="28135"/>
                </a:cubicBezTo>
                <a:cubicBezTo>
                  <a:pt x="454855" y="56270"/>
                  <a:pt x="525194" y="189914"/>
                  <a:pt x="618979" y="253218"/>
                </a:cubicBezTo>
                <a:cubicBezTo>
                  <a:pt x="712764" y="316522"/>
                  <a:pt x="879231" y="297765"/>
                  <a:pt x="914400" y="407962"/>
                </a:cubicBezTo>
                <a:cubicBezTo>
                  <a:pt x="949569" y="518159"/>
                  <a:pt x="841717" y="825304"/>
                  <a:pt x="829994" y="914399"/>
                </a:cubicBezTo>
                <a:cubicBezTo>
                  <a:pt x="818271" y="1003495"/>
                  <a:pt x="831166" y="973015"/>
                  <a:pt x="844062" y="942535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 rot="20555166">
            <a:off x="3494937" y="3081161"/>
            <a:ext cx="940547" cy="1593771"/>
          </a:xfrm>
          <a:custGeom>
            <a:avLst/>
            <a:gdLst>
              <a:gd name="connsiteX0" fmla="*/ 459587 w 682065"/>
              <a:gd name="connsiteY0" fmla="*/ 0 h 1121506"/>
              <a:gd name="connsiteX1" fmla="*/ 680813 w 682065"/>
              <a:gd name="connsiteY1" fmla="*/ 516193 h 1121506"/>
              <a:gd name="connsiteX2" fmla="*/ 371097 w 682065"/>
              <a:gd name="connsiteY2" fmla="*/ 383458 h 1121506"/>
              <a:gd name="connsiteX3" fmla="*/ 474336 w 682065"/>
              <a:gd name="connsiteY3" fmla="*/ 884903 h 1121506"/>
              <a:gd name="connsiteX4" fmla="*/ 61381 w 682065"/>
              <a:gd name="connsiteY4" fmla="*/ 663677 h 1121506"/>
              <a:gd name="connsiteX5" fmla="*/ 2387 w 682065"/>
              <a:gd name="connsiteY5" fmla="*/ 1076632 h 1121506"/>
              <a:gd name="connsiteX6" fmla="*/ 17136 w 682065"/>
              <a:gd name="connsiteY6" fmla="*/ 1091380 h 1121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065" h="1121506">
                <a:moveTo>
                  <a:pt x="459587" y="0"/>
                </a:moveTo>
                <a:cubicBezTo>
                  <a:pt x="577574" y="226141"/>
                  <a:pt x="695561" y="452283"/>
                  <a:pt x="680813" y="516193"/>
                </a:cubicBezTo>
                <a:cubicBezTo>
                  <a:pt x="666065" y="580103"/>
                  <a:pt x="405510" y="322006"/>
                  <a:pt x="371097" y="383458"/>
                </a:cubicBezTo>
                <a:cubicBezTo>
                  <a:pt x="336684" y="444910"/>
                  <a:pt x="525955" y="838200"/>
                  <a:pt x="474336" y="884903"/>
                </a:cubicBezTo>
                <a:cubicBezTo>
                  <a:pt x="422717" y="931606"/>
                  <a:pt x="140039" y="631722"/>
                  <a:pt x="61381" y="663677"/>
                </a:cubicBezTo>
                <a:cubicBezTo>
                  <a:pt x="-17277" y="695632"/>
                  <a:pt x="9761" y="1005348"/>
                  <a:pt x="2387" y="1076632"/>
                </a:cubicBezTo>
                <a:cubicBezTo>
                  <a:pt x="-4987" y="1147916"/>
                  <a:pt x="6074" y="1119648"/>
                  <a:pt x="17136" y="109138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>
            <a:stCxn id="19" idx="3"/>
          </p:cNvCxnSpPr>
          <p:nvPr/>
        </p:nvCxnSpPr>
        <p:spPr>
          <a:xfrm>
            <a:off x="4278467" y="4262571"/>
            <a:ext cx="556630" cy="336559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9" idx="1"/>
          </p:cNvCxnSpPr>
          <p:nvPr/>
        </p:nvCxnSpPr>
        <p:spPr>
          <a:xfrm>
            <a:off x="4393332" y="3677401"/>
            <a:ext cx="486770" cy="291659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9" idx="5"/>
          </p:cNvCxnSpPr>
          <p:nvPr/>
        </p:nvCxnSpPr>
        <p:spPr>
          <a:xfrm>
            <a:off x="3739033" y="4717316"/>
            <a:ext cx="1051059" cy="51188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422" y="3352190"/>
            <a:ext cx="1403963" cy="144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145135" y="3006545"/>
            <a:ext cx="945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Frozen chip root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661422" y="3544215"/>
            <a:ext cx="499265" cy="2688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773522" y="5252681"/>
            <a:ext cx="1141695" cy="2152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923286" y="5352600"/>
            <a:ext cx="11251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Machining affected zone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25007" y="1124700"/>
            <a:ext cx="2800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Quick stop chip freezing device</a:t>
            </a:r>
            <a:endParaRPr lang="en-US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48412" y="5234035"/>
            <a:ext cx="1691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Quick withdrawal </a:t>
            </a:r>
          </a:p>
          <a:p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tool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90780" y="2430470"/>
            <a:ext cx="16129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Mounted sample</a:t>
            </a:r>
            <a:endParaRPr lang="en-US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787922" y="2667000"/>
            <a:ext cx="1082289" cy="2562201"/>
            <a:chOff x="2274575" y="2667000"/>
            <a:chExt cx="1082289" cy="2562201"/>
          </a:xfrm>
        </p:grpSpPr>
        <p:cxnSp>
          <p:nvCxnSpPr>
            <p:cNvPr id="62" name="Straight Connector 61"/>
            <p:cNvCxnSpPr/>
            <p:nvPr/>
          </p:nvCxnSpPr>
          <p:spPr>
            <a:xfrm flipV="1">
              <a:off x="2274575" y="2667000"/>
              <a:ext cx="163825" cy="25574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2276744" y="5139191"/>
              <a:ext cx="1080120" cy="900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Freeform 63"/>
            <p:cNvSpPr/>
            <p:nvPr/>
          </p:nvSpPr>
          <p:spPr>
            <a:xfrm>
              <a:off x="2438399" y="2667000"/>
              <a:ext cx="886691" cy="2473036"/>
            </a:xfrm>
            <a:custGeom>
              <a:avLst/>
              <a:gdLst>
                <a:gd name="connsiteX0" fmla="*/ 0 w 914400"/>
                <a:gd name="connsiteY0" fmla="*/ 0 h 2299854"/>
                <a:gd name="connsiteX1" fmla="*/ 415636 w 914400"/>
                <a:gd name="connsiteY1" fmla="*/ 124691 h 2299854"/>
                <a:gd name="connsiteX2" fmla="*/ 651164 w 914400"/>
                <a:gd name="connsiteY2" fmla="*/ 304800 h 2299854"/>
                <a:gd name="connsiteX3" fmla="*/ 651164 w 914400"/>
                <a:gd name="connsiteY3" fmla="*/ 595745 h 2299854"/>
                <a:gd name="connsiteX4" fmla="*/ 665018 w 914400"/>
                <a:gd name="connsiteY4" fmla="*/ 831273 h 2299854"/>
                <a:gd name="connsiteX5" fmla="*/ 720436 w 914400"/>
                <a:gd name="connsiteY5" fmla="*/ 1066800 h 2299854"/>
                <a:gd name="connsiteX6" fmla="*/ 748145 w 914400"/>
                <a:gd name="connsiteY6" fmla="*/ 1537854 h 2299854"/>
                <a:gd name="connsiteX7" fmla="*/ 845127 w 914400"/>
                <a:gd name="connsiteY7" fmla="*/ 2022763 h 2299854"/>
                <a:gd name="connsiteX8" fmla="*/ 914400 w 914400"/>
                <a:gd name="connsiteY8" fmla="*/ 2299854 h 2299854"/>
                <a:gd name="connsiteX0" fmla="*/ 0 w 914400"/>
                <a:gd name="connsiteY0" fmla="*/ 0 h 2299854"/>
                <a:gd name="connsiteX1" fmla="*/ 415636 w 914400"/>
                <a:gd name="connsiteY1" fmla="*/ 124691 h 2299854"/>
                <a:gd name="connsiteX2" fmla="*/ 540328 w 914400"/>
                <a:gd name="connsiteY2" fmla="*/ 318654 h 2299854"/>
                <a:gd name="connsiteX3" fmla="*/ 651164 w 914400"/>
                <a:gd name="connsiteY3" fmla="*/ 595745 h 2299854"/>
                <a:gd name="connsiteX4" fmla="*/ 665018 w 914400"/>
                <a:gd name="connsiteY4" fmla="*/ 831273 h 2299854"/>
                <a:gd name="connsiteX5" fmla="*/ 720436 w 914400"/>
                <a:gd name="connsiteY5" fmla="*/ 1066800 h 2299854"/>
                <a:gd name="connsiteX6" fmla="*/ 748145 w 914400"/>
                <a:gd name="connsiteY6" fmla="*/ 1537854 h 2299854"/>
                <a:gd name="connsiteX7" fmla="*/ 845127 w 914400"/>
                <a:gd name="connsiteY7" fmla="*/ 2022763 h 2299854"/>
                <a:gd name="connsiteX8" fmla="*/ 914400 w 914400"/>
                <a:gd name="connsiteY8" fmla="*/ 2299854 h 2299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4400" h="2299854">
                  <a:moveTo>
                    <a:pt x="0" y="0"/>
                  </a:moveTo>
                  <a:cubicBezTo>
                    <a:pt x="153554" y="36945"/>
                    <a:pt x="325581" y="71582"/>
                    <a:pt x="415636" y="124691"/>
                  </a:cubicBezTo>
                  <a:cubicBezTo>
                    <a:pt x="505691" y="177800"/>
                    <a:pt x="501073" y="240145"/>
                    <a:pt x="540328" y="318654"/>
                  </a:cubicBezTo>
                  <a:cubicBezTo>
                    <a:pt x="579583" y="397163"/>
                    <a:pt x="630382" y="510309"/>
                    <a:pt x="651164" y="595745"/>
                  </a:cubicBezTo>
                  <a:cubicBezTo>
                    <a:pt x="671946" y="681181"/>
                    <a:pt x="653473" y="752764"/>
                    <a:pt x="665018" y="831273"/>
                  </a:cubicBezTo>
                  <a:cubicBezTo>
                    <a:pt x="676563" y="909782"/>
                    <a:pt x="706581" y="949036"/>
                    <a:pt x="720436" y="1066800"/>
                  </a:cubicBezTo>
                  <a:cubicBezTo>
                    <a:pt x="734291" y="1184564"/>
                    <a:pt x="727363" y="1378527"/>
                    <a:pt x="748145" y="1537854"/>
                  </a:cubicBezTo>
                  <a:cubicBezTo>
                    <a:pt x="768927" y="1697181"/>
                    <a:pt x="817418" y="1895763"/>
                    <a:pt x="845127" y="2022763"/>
                  </a:cubicBezTo>
                  <a:cubicBezTo>
                    <a:pt x="872836" y="2149763"/>
                    <a:pt x="893618" y="2224808"/>
                    <a:pt x="914400" y="2299854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94747" y="2590800"/>
            <a:ext cx="1082289" cy="2562201"/>
            <a:chOff x="2274575" y="2667000"/>
            <a:chExt cx="1082289" cy="2562201"/>
          </a:xfrm>
        </p:grpSpPr>
        <p:cxnSp>
          <p:nvCxnSpPr>
            <p:cNvPr id="59" name="Straight Connector 58"/>
            <p:cNvCxnSpPr/>
            <p:nvPr/>
          </p:nvCxnSpPr>
          <p:spPr>
            <a:xfrm flipV="1">
              <a:off x="2274575" y="2667000"/>
              <a:ext cx="163825" cy="2557489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2276744" y="5139191"/>
              <a:ext cx="1080120" cy="9001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Freeform 60"/>
            <p:cNvSpPr/>
            <p:nvPr/>
          </p:nvSpPr>
          <p:spPr>
            <a:xfrm>
              <a:off x="2438399" y="2667000"/>
              <a:ext cx="886691" cy="2473036"/>
            </a:xfrm>
            <a:custGeom>
              <a:avLst/>
              <a:gdLst>
                <a:gd name="connsiteX0" fmla="*/ 0 w 914400"/>
                <a:gd name="connsiteY0" fmla="*/ 0 h 2299854"/>
                <a:gd name="connsiteX1" fmla="*/ 415636 w 914400"/>
                <a:gd name="connsiteY1" fmla="*/ 124691 h 2299854"/>
                <a:gd name="connsiteX2" fmla="*/ 651164 w 914400"/>
                <a:gd name="connsiteY2" fmla="*/ 304800 h 2299854"/>
                <a:gd name="connsiteX3" fmla="*/ 651164 w 914400"/>
                <a:gd name="connsiteY3" fmla="*/ 595745 h 2299854"/>
                <a:gd name="connsiteX4" fmla="*/ 665018 w 914400"/>
                <a:gd name="connsiteY4" fmla="*/ 831273 h 2299854"/>
                <a:gd name="connsiteX5" fmla="*/ 720436 w 914400"/>
                <a:gd name="connsiteY5" fmla="*/ 1066800 h 2299854"/>
                <a:gd name="connsiteX6" fmla="*/ 748145 w 914400"/>
                <a:gd name="connsiteY6" fmla="*/ 1537854 h 2299854"/>
                <a:gd name="connsiteX7" fmla="*/ 845127 w 914400"/>
                <a:gd name="connsiteY7" fmla="*/ 2022763 h 2299854"/>
                <a:gd name="connsiteX8" fmla="*/ 914400 w 914400"/>
                <a:gd name="connsiteY8" fmla="*/ 2299854 h 2299854"/>
                <a:gd name="connsiteX0" fmla="*/ 0 w 914400"/>
                <a:gd name="connsiteY0" fmla="*/ 0 h 2299854"/>
                <a:gd name="connsiteX1" fmla="*/ 415636 w 914400"/>
                <a:gd name="connsiteY1" fmla="*/ 124691 h 2299854"/>
                <a:gd name="connsiteX2" fmla="*/ 540328 w 914400"/>
                <a:gd name="connsiteY2" fmla="*/ 318654 h 2299854"/>
                <a:gd name="connsiteX3" fmla="*/ 651164 w 914400"/>
                <a:gd name="connsiteY3" fmla="*/ 595745 h 2299854"/>
                <a:gd name="connsiteX4" fmla="*/ 665018 w 914400"/>
                <a:gd name="connsiteY4" fmla="*/ 831273 h 2299854"/>
                <a:gd name="connsiteX5" fmla="*/ 720436 w 914400"/>
                <a:gd name="connsiteY5" fmla="*/ 1066800 h 2299854"/>
                <a:gd name="connsiteX6" fmla="*/ 748145 w 914400"/>
                <a:gd name="connsiteY6" fmla="*/ 1537854 h 2299854"/>
                <a:gd name="connsiteX7" fmla="*/ 845127 w 914400"/>
                <a:gd name="connsiteY7" fmla="*/ 2022763 h 2299854"/>
                <a:gd name="connsiteX8" fmla="*/ 914400 w 914400"/>
                <a:gd name="connsiteY8" fmla="*/ 2299854 h 2299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4400" h="2299854">
                  <a:moveTo>
                    <a:pt x="0" y="0"/>
                  </a:moveTo>
                  <a:cubicBezTo>
                    <a:pt x="153554" y="36945"/>
                    <a:pt x="325581" y="71582"/>
                    <a:pt x="415636" y="124691"/>
                  </a:cubicBezTo>
                  <a:cubicBezTo>
                    <a:pt x="505691" y="177800"/>
                    <a:pt x="501073" y="240145"/>
                    <a:pt x="540328" y="318654"/>
                  </a:cubicBezTo>
                  <a:cubicBezTo>
                    <a:pt x="579583" y="397163"/>
                    <a:pt x="630382" y="510309"/>
                    <a:pt x="651164" y="595745"/>
                  </a:cubicBezTo>
                  <a:cubicBezTo>
                    <a:pt x="671946" y="681181"/>
                    <a:pt x="653473" y="752764"/>
                    <a:pt x="665018" y="831273"/>
                  </a:cubicBezTo>
                  <a:cubicBezTo>
                    <a:pt x="676563" y="909782"/>
                    <a:pt x="706581" y="949036"/>
                    <a:pt x="720436" y="1066800"/>
                  </a:cubicBezTo>
                  <a:cubicBezTo>
                    <a:pt x="734291" y="1184564"/>
                    <a:pt x="727363" y="1378527"/>
                    <a:pt x="748145" y="1537854"/>
                  </a:cubicBezTo>
                  <a:cubicBezTo>
                    <a:pt x="768927" y="1697181"/>
                    <a:pt x="817418" y="1895763"/>
                    <a:pt x="845127" y="2022763"/>
                  </a:cubicBezTo>
                  <a:cubicBezTo>
                    <a:pt x="872836" y="2149763"/>
                    <a:pt x="893618" y="2224808"/>
                    <a:pt x="914400" y="2299854"/>
                  </a:cubicBezTo>
                </a:path>
              </a:pathLst>
            </a:cu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Oval 32"/>
          <p:cNvSpPr/>
          <p:nvPr/>
        </p:nvSpPr>
        <p:spPr>
          <a:xfrm>
            <a:off x="5104147" y="175260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4875547" y="1981200"/>
            <a:ext cx="838200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5088287" y="3886199"/>
            <a:ext cx="252976" cy="2340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399547" y="3733800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5180347" y="1600200"/>
            <a:ext cx="152400" cy="266700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104147" y="1676400"/>
            <a:ext cx="1524000" cy="236220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 38"/>
          <p:cNvSpPr/>
          <p:nvPr/>
        </p:nvSpPr>
        <p:spPr>
          <a:xfrm>
            <a:off x="4965602" y="2244436"/>
            <a:ext cx="872836" cy="310235"/>
          </a:xfrm>
          <a:custGeom>
            <a:avLst/>
            <a:gdLst>
              <a:gd name="connsiteX0" fmla="*/ 0 w 872836"/>
              <a:gd name="connsiteY0" fmla="*/ 166255 h 310235"/>
              <a:gd name="connsiteX1" fmla="*/ 457200 w 872836"/>
              <a:gd name="connsiteY1" fmla="*/ 304800 h 310235"/>
              <a:gd name="connsiteX2" fmla="*/ 872836 w 872836"/>
              <a:gd name="connsiteY2" fmla="*/ 0 h 31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2836" h="310235">
                <a:moveTo>
                  <a:pt x="0" y="166255"/>
                </a:moveTo>
                <a:cubicBezTo>
                  <a:pt x="155863" y="249382"/>
                  <a:pt x="311727" y="332509"/>
                  <a:pt x="457200" y="304800"/>
                </a:cubicBezTo>
                <a:cubicBezTo>
                  <a:pt x="602673" y="277091"/>
                  <a:pt x="737754" y="138545"/>
                  <a:pt x="872836" y="0"/>
                </a:cubicBezTo>
              </a:path>
            </a:pathLst>
          </a:cu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4934667" y="2699305"/>
            <a:ext cx="153620" cy="25347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247147" y="2667000"/>
            <a:ext cx="152400" cy="2438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5713747" y="4191000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5817982" y="4114800"/>
            <a:ext cx="0" cy="45720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625957" y="4312315"/>
            <a:ext cx="384050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049882" y="4005075"/>
            <a:ext cx="384050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317247" y="3851455"/>
            <a:ext cx="384050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509272" y="3659430"/>
            <a:ext cx="0" cy="45720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779577" y="3958506"/>
                <a:ext cx="3448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sz="1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577" y="3958506"/>
                <a:ext cx="344838" cy="307777"/>
              </a:xfrm>
              <a:prstGeom prst="rect">
                <a:avLst/>
              </a:prstGeom>
              <a:blipFill rotWithShape="1">
                <a:blip r:embed="rId4"/>
                <a:stretch>
                  <a:fillRect t="-1961" r="-1228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5687177" y="4426725"/>
            <a:ext cx="630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Shear </a:t>
            </a:r>
          </a:p>
          <a:p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pin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26355" y="1700775"/>
            <a:ext cx="1015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Fulcrum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395527" y="1623965"/>
                <a:ext cx="42245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1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7" y="1623965"/>
                <a:ext cx="422455" cy="307777"/>
              </a:xfrm>
              <a:prstGeom prst="rect">
                <a:avLst/>
              </a:prstGeom>
              <a:blipFill rotWithShape="1">
                <a:blip r:embed="rId5"/>
                <a:stretch>
                  <a:fillRect t="-1961" r="-1449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5817981" y="1892800"/>
            <a:ext cx="13271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Quick withdrawal of tool</a:t>
            </a:r>
          </a:p>
        </p:txBody>
      </p:sp>
      <p:sp>
        <p:nvSpPr>
          <p:cNvPr id="53" name="Freeform 52"/>
          <p:cNvSpPr/>
          <p:nvPr/>
        </p:nvSpPr>
        <p:spPr>
          <a:xfrm>
            <a:off x="4646947" y="3621025"/>
            <a:ext cx="2119745" cy="374162"/>
          </a:xfrm>
          <a:custGeom>
            <a:avLst/>
            <a:gdLst>
              <a:gd name="connsiteX0" fmla="*/ 0 w 2119745"/>
              <a:gd name="connsiteY0" fmla="*/ 290945 h 374162"/>
              <a:gd name="connsiteX1" fmla="*/ 637309 w 2119745"/>
              <a:gd name="connsiteY1" fmla="*/ 374073 h 374162"/>
              <a:gd name="connsiteX2" fmla="*/ 1648691 w 2119745"/>
              <a:gd name="connsiteY2" fmla="*/ 277091 h 374162"/>
              <a:gd name="connsiteX3" fmla="*/ 2119745 w 2119745"/>
              <a:gd name="connsiteY3" fmla="*/ 0 h 37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9745" h="374162">
                <a:moveTo>
                  <a:pt x="0" y="290945"/>
                </a:moveTo>
                <a:cubicBezTo>
                  <a:pt x="181263" y="333663"/>
                  <a:pt x="362527" y="376382"/>
                  <a:pt x="637309" y="374073"/>
                </a:cubicBezTo>
                <a:cubicBezTo>
                  <a:pt x="912091" y="371764"/>
                  <a:pt x="1401618" y="339437"/>
                  <a:pt x="1648691" y="277091"/>
                </a:cubicBezTo>
                <a:cubicBezTo>
                  <a:pt x="1895764" y="214745"/>
                  <a:pt x="2007754" y="107372"/>
                  <a:pt x="2119745" y="0"/>
                </a:cubicBezTo>
              </a:path>
            </a:pathLst>
          </a:cu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204972" y="2614331"/>
            <a:ext cx="76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Insert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4704237" y="2776115"/>
            <a:ext cx="345645" cy="768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7" idx="1"/>
          </p:cNvCxnSpPr>
          <p:nvPr/>
        </p:nvCxnSpPr>
        <p:spPr>
          <a:xfrm flipV="1">
            <a:off x="4923286" y="5268689"/>
            <a:ext cx="53942" cy="4532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ight Arrow 56"/>
          <p:cNvSpPr/>
          <p:nvPr/>
        </p:nvSpPr>
        <p:spPr>
          <a:xfrm>
            <a:off x="5741172" y="3505810"/>
            <a:ext cx="384050" cy="384050"/>
          </a:xfrm>
          <a:prstGeom prst="rightArrow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6394057" y="2430470"/>
            <a:ext cx="153620" cy="2304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03502" y="4043480"/>
                <a:ext cx="4188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4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502" y="4043480"/>
                <a:ext cx="418897" cy="307777"/>
              </a:xfrm>
              <a:prstGeom prst="rect">
                <a:avLst/>
              </a:prstGeom>
              <a:blipFill rotWithShape="1">
                <a:blip r:embed="rId6"/>
                <a:stretch>
                  <a:fillRect t="-1961" r="-10294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6451571" y="3928265"/>
                <a:ext cx="4182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4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571" y="3928265"/>
                <a:ext cx="418255" cy="307777"/>
              </a:xfrm>
              <a:prstGeom prst="rect">
                <a:avLst/>
              </a:prstGeom>
              <a:blipFill rotWithShape="1">
                <a:blip r:embed="rId7"/>
                <a:stretch>
                  <a:fillRect t="-1961" r="-10145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/>
          <p:cNvSpPr txBox="1"/>
          <p:nvPr/>
        </p:nvSpPr>
        <p:spPr>
          <a:xfrm>
            <a:off x="539475" y="702245"/>
            <a:ext cx="1946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Plain strain condition</a:t>
            </a:r>
            <a:endParaRPr lang="en-US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>
            <a:off x="872980" y="1699969"/>
            <a:ext cx="274905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313018" y="3013353"/>
            <a:ext cx="2433213" cy="307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313018" y="1952460"/>
            <a:ext cx="2433213" cy="27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5400000">
            <a:off x="2215785" y="2483395"/>
            <a:ext cx="1060892" cy="44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>
            <a:off x="230941" y="2480688"/>
            <a:ext cx="1060892" cy="44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759169" y="2045615"/>
            <a:ext cx="1987062" cy="541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759169" y="2923516"/>
            <a:ext cx="1987062" cy="541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1152884" y="1687453"/>
            <a:ext cx="1" cy="2677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>
            <a:off x="302975" y="1162300"/>
            <a:ext cx="1" cy="26883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78615" y="2485613"/>
            <a:ext cx="2995590" cy="20862"/>
          </a:xfrm>
          <a:prstGeom prst="line">
            <a:avLst/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871633" y="1008948"/>
            <a:ext cx="1511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Four  jaw chuck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4" name="Straight Arrow Connector 103"/>
          <p:cNvCxnSpPr>
            <a:stCxn id="103" idx="1"/>
          </p:cNvCxnSpPr>
          <p:nvPr/>
        </p:nvCxnSpPr>
        <p:spPr>
          <a:xfrm flipH="1">
            <a:off x="741598" y="1162837"/>
            <a:ext cx="130035" cy="1914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610215" y="1431134"/>
            <a:ext cx="274905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890119" y="1432255"/>
            <a:ext cx="1" cy="2677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302975" y="1174816"/>
            <a:ext cx="313310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616284" y="1162300"/>
            <a:ext cx="1" cy="2677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879050" y="3312980"/>
            <a:ext cx="274905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1147885" y="3044145"/>
            <a:ext cx="1" cy="2677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604145" y="3581815"/>
            <a:ext cx="274905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879050" y="3312980"/>
            <a:ext cx="1" cy="2677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610215" y="3581815"/>
            <a:ext cx="1" cy="2677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309045" y="3850650"/>
            <a:ext cx="313310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2882180" y="2660095"/>
            <a:ext cx="38405" cy="768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3381445" y="2928930"/>
            <a:ext cx="0" cy="4992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2882180" y="2660095"/>
            <a:ext cx="499265" cy="3072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2920585" y="3428195"/>
            <a:ext cx="4992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961930" y="1354593"/>
            <a:ext cx="1933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Thin pipe of large dia. 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0" name="Straight Arrow Connector 119"/>
          <p:cNvCxnSpPr/>
          <p:nvPr/>
        </p:nvCxnSpPr>
        <p:spPr>
          <a:xfrm>
            <a:off x="1691625" y="1661565"/>
            <a:ext cx="76810" cy="2304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1250933" y="3122565"/>
            <a:ext cx="13531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Cutting edge </a:t>
            </a:r>
          </a:p>
          <a:p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larger than pipe </a:t>
            </a:r>
          </a:p>
          <a:p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thickness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2" name="Straight Arrow Connector 121"/>
          <p:cNvCxnSpPr/>
          <p:nvPr/>
        </p:nvCxnSpPr>
        <p:spPr>
          <a:xfrm flipV="1">
            <a:off x="2498130" y="3005740"/>
            <a:ext cx="384050" cy="3456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2846609" y="3005740"/>
            <a:ext cx="510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Tool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4" name="Straight Arrow Connector 123"/>
          <p:cNvCxnSpPr/>
          <p:nvPr/>
        </p:nvCxnSpPr>
        <p:spPr>
          <a:xfrm flipH="1">
            <a:off x="2920585" y="3812246"/>
            <a:ext cx="3456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Curved Up Arrow 124"/>
          <p:cNvSpPr/>
          <p:nvPr/>
        </p:nvSpPr>
        <p:spPr>
          <a:xfrm>
            <a:off x="2920585" y="2391260"/>
            <a:ext cx="294432" cy="309065"/>
          </a:xfrm>
          <a:prstGeom prst="curved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576410" y="2122425"/>
            <a:ext cx="958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Workpiece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1384385" y="1891995"/>
            <a:ext cx="0" cy="115215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345980" y="2506475"/>
                <a:ext cx="80021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 xmlns="">
                    <m:r>
                      <a:rPr lang="en-US" sz="14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lang="en-US" sz="14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93mm</a:t>
                </a:r>
                <a:endParaRPr lang="en-US" sz="1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980" y="2506475"/>
                <a:ext cx="800219" cy="307777"/>
              </a:xfrm>
              <a:prstGeom prst="rect">
                <a:avLst/>
              </a:prstGeom>
              <a:blipFill rotWithShape="1">
                <a:blip r:embed="rId8"/>
                <a:stretch>
                  <a:fillRect t="-1961" r="-4580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Connector 85"/>
          <p:cNvCxnSpPr/>
          <p:nvPr/>
        </p:nvCxnSpPr>
        <p:spPr>
          <a:xfrm>
            <a:off x="2805370" y="1968805"/>
            <a:ext cx="307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2805370" y="2045615"/>
            <a:ext cx="307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2997395" y="1776780"/>
            <a:ext cx="0" cy="1920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2997395" y="2045616"/>
            <a:ext cx="0" cy="2304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2720888" y="1538186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mm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2288509" y="1699970"/>
            <a:ext cx="266325" cy="443346"/>
          </a:xfrm>
          <a:custGeom>
            <a:avLst/>
            <a:gdLst>
              <a:gd name="connsiteX0" fmla="*/ 352027 w 352027"/>
              <a:gd name="connsiteY0" fmla="*/ 0 h 429491"/>
              <a:gd name="connsiteX1" fmla="*/ 47227 w 352027"/>
              <a:gd name="connsiteY1" fmla="*/ 138545 h 429491"/>
              <a:gd name="connsiteX2" fmla="*/ 5664 w 352027"/>
              <a:gd name="connsiteY2" fmla="*/ 429491 h 429491"/>
              <a:gd name="connsiteX0" fmla="*/ 323293 w 323293"/>
              <a:gd name="connsiteY0" fmla="*/ 0 h 498764"/>
              <a:gd name="connsiteX1" fmla="*/ 46202 w 323293"/>
              <a:gd name="connsiteY1" fmla="*/ 207818 h 498764"/>
              <a:gd name="connsiteX2" fmla="*/ 4639 w 323293"/>
              <a:gd name="connsiteY2" fmla="*/ 498764 h 498764"/>
              <a:gd name="connsiteX0" fmla="*/ 266325 w 266325"/>
              <a:gd name="connsiteY0" fmla="*/ 0 h 443346"/>
              <a:gd name="connsiteX1" fmla="*/ 44653 w 266325"/>
              <a:gd name="connsiteY1" fmla="*/ 152400 h 443346"/>
              <a:gd name="connsiteX2" fmla="*/ 3090 w 266325"/>
              <a:gd name="connsiteY2" fmla="*/ 443346 h 44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325" h="443346">
                <a:moveTo>
                  <a:pt x="266325" y="0"/>
                </a:moveTo>
                <a:cubicBezTo>
                  <a:pt x="142788" y="33481"/>
                  <a:pt x="88526" y="78509"/>
                  <a:pt x="44653" y="152400"/>
                </a:cubicBezTo>
                <a:cubicBezTo>
                  <a:pt x="780" y="226291"/>
                  <a:pt x="-4992" y="333664"/>
                  <a:pt x="3090" y="443346"/>
                </a:cubicBez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0206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863153" y="3505005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Feed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2628887" y="25405"/>
            <a:ext cx="2673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Experimental set up</a:t>
            </a: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286020"/>
              </p:ext>
            </p:extLst>
          </p:nvPr>
        </p:nvGraphicFramePr>
        <p:xfrm>
          <a:off x="462665" y="6002135"/>
          <a:ext cx="52720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ckager Shell Object" showAsIcon="1" r:id="rId9" imgW="5271480" imgH="685800" progId="Package">
                  <p:embed/>
                </p:oleObj>
              </mc:Choice>
              <mc:Fallback>
                <p:oleObj name="Packager Shell Object" showAsIcon="1" r:id="rId9" imgW="5271480" imgH="685800" progId="Package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665" y="6002135"/>
                        <a:ext cx="527208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2157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2915" y="9016"/>
            <a:ext cx="4498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Properties of three titanium alloys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5" name="Picture 8" descr="D:\Ph.D. experiment and results\changing alloying element\Optical images\A_250\A_250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7" t="40398" r="39597"/>
          <a:stretch/>
        </p:blipFill>
        <p:spPr bwMode="auto">
          <a:xfrm>
            <a:off x="609012" y="946752"/>
            <a:ext cx="2669638" cy="262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D:\Ph.D. experiment and results\changing alloying element\Optical images\A+B_250\A+B_250_1\200X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8" t="33059"/>
          <a:stretch/>
        </p:blipFill>
        <p:spPr bwMode="auto">
          <a:xfrm>
            <a:off x="3353803" y="946753"/>
            <a:ext cx="2556376" cy="262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4" r="21652"/>
          <a:stretch/>
        </p:blipFill>
        <p:spPr bwMode="auto">
          <a:xfrm>
            <a:off x="6024117" y="964840"/>
            <a:ext cx="2580408" cy="25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92201" y="625435"/>
            <a:ext cx="806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alloy</a:t>
            </a:r>
            <a:endParaRPr lang="en-IN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80677" y="625435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alloy</a:t>
            </a:r>
            <a:endParaRPr lang="en-IN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622" y="663840"/>
            <a:ext cx="1132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rich alloy</a:t>
            </a:r>
            <a:endParaRPr lang="en-IN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93062" y="1899891"/>
                <a:ext cx="8545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 xmlns="">
                    <m:r>
                      <a:rPr lang="en-US" sz="16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chemeClr val="bg1"/>
                    </a:solidFill>
                  </a:rPr>
                  <a:t>phase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062" y="1899891"/>
                <a:ext cx="854529" cy="338554"/>
              </a:xfrm>
              <a:prstGeom prst="rect">
                <a:avLst/>
              </a:prstGeom>
              <a:blipFill rotWithShape="1">
                <a:blip r:embed="rId5"/>
                <a:stretch>
                  <a:fillRect t="-5455" r="-6429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125797" y="2128001"/>
                <a:ext cx="8561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 xmlns=""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chemeClr val="bg1"/>
                    </a:solidFill>
                  </a:rPr>
                  <a:t>phase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797" y="2128001"/>
                <a:ext cx="856132" cy="338554"/>
              </a:xfrm>
              <a:prstGeom prst="rect">
                <a:avLst/>
              </a:prstGeom>
              <a:blipFill rotWithShape="1">
                <a:blip r:embed="rId6"/>
                <a:stretch>
                  <a:fillRect l="-714" t="-5357" r="-7143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1328577" y="1623965"/>
            <a:ext cx="270030" cy="31503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298832" y="1936609"/>
            <a:ext cx="45005" cy="22502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63992" y="2552776"/>
                <a:ext cx="8545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 xmlns="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phase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992" y="2552776"/>
                <a:ext cx="854529" cy="338554"/>
              </a:xfrm>
              <a:prstGeom prst="rect">
                <a:avLst/>
              </a:prstGeom>
              <a:blipFill rotWithShape="1">
                <a:blip r:embed="rId7"/>
                <a:stretch>
                  <a:fillRect t="-5455" r="-6429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V="1">
            <a:off x="5411226" y="1414890"/>
            <a:ext cx="270030" cy="31503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81056" y="2488041"/>
                <a:ext cx="8561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 xmlns="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phase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056" y="2488041"/>
                <a:ext cx="856132" cy="338554"/>
              </a:xfrm>
              <a:prstGeom prst="rect">
                <a:avLst/>
              </a:prstGeom>
              <a:blipFill rotWithShape="1">
                <a:blip r:embed="rId8"/>
                <a:stretch>
                  <a:fillRect l="-714" t="-5357" r="-7143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 flipV="1">
            <a:off x="4118951" y="2269985"/>
            <a:ext cx="45005" cy="22502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47307" y="932675"/>
                <a:ext cx="249632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i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l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amellar</m:t>
                      </m:r>
                      <m:r>
                        <a:rPr lang="en-US" sz="1600" b="0" i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structure</m:t>
                      </m:r>
                      <m:r>
                        <a:rPr lang="en-US" sz="1600" b="0" i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1600" b="0" i="0" dirty="0" smtClean="0">
                  <a:solidFill>
                    <a:srgbClr val="FFFF00"/>
                  </a:solidFill>
                  <a:latin typeface="Cambria Math"/>
                  <a:ea typeface="Cambria Math"/>
                </a:endParaRPr>
              </a:p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with</m:t>
                      </m:r>
                      <m:r>
                        <a:rPr lang="en-US" sz="1600" b="0" i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alternate</m:t>
                      </m:r>
                      <m:r>
                        <a:rPr lang="en-US" sz="1600" b="0" i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1600" b="0" i="0" dirty="0" smtClean="0">
                  <a:solidFill>
                    <a:srgbClr val="FFFF00"/>
                  </a:solidFill>
                  <a:latin typeface="Cambria Math"/>
                  <a:ea typeface="Cambria Math"/>
                </a:endParaRPr>
              </a:p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layer</m:t>
                      </m:r>
                      <m:r>
                        <a:rPr lang="en-US" sz="1600" b="0" i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of</m:t>
                      </m:r>
                      <m:r>
                        <a:rPr lang="en-US" sz="1600" b="0" i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α</m:t>
                      </m:r>
                      <m:r>
                        <a:rPr lang="en-US" sz="16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phase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white</m:t>
                          </m:r>
                          <m:r>
                            <a:rPr lang="en-US" sz="1600" b="0" i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colour</m:t>
                          </m:r>
                        </m:e>
                      </m:d>
                    </m:oMath>
                  </m:oMathPara>
                </a14:m>
                <a:endParaRPr lang="en-US" sz="1600" b="0" i="1" dirty="0" smtClean="0">
                  <a:solidFill>
                    <a:srgbClr val="FFFF00"/>
                  </a:solidFill>
                  <a:latin typeface="Cambria Math"/>
                  <a:ea typeface="Cambria Math"/>
                </a:endParaRPr>
              </a:p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and</m:t>
                      </m:r>
                      <m:r>
                        <a:rPr lang="en-US" sz="1600" b="0" i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1600" b="0" dirty="0" smtClean="0">
                  <a:solidFill>
                    <a:srgbClr val="FFFF00"/>
                  </a:solidFill>
                  <a:latin typeface="Cambria Math"/>
                  <a:ea typeface="Cambria Math"/>
                </a:endParaRPr>
              </a:p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sz="1600" b="0" i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phase</m:t>
                      </m:r>
                      <m:r>
                        <a:rPr lang="en-US" sz="1600" b="0" i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black</m:t>
                      </m:r>
                      <m:r>
                        <a:rPr lang="en-US" sz="1600" b="0" i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colour</m:t>
                      </m:r>
                      <m:r>
                        <a:rPr lang="en-US" sz="1600" b="0" i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307" y="932675"/>
                <a:ext cx="2496325" cy="1323439"/>
              </a:xfrm>
              <a:prstGeom prst="rect">
                <a:avLst/>
              </a:prstGeom>
              <a:blipFill rotWithShape="1">
                <a:blip r:embed="rId9"/>
                <a:stretch>
                  <a:fillRect l="-244" t="-1843" r="-16137" b="-5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1553602" y="3845160"/>
            <a:ext cx="76508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334022" y="2435874"/>
            <a:ext cx="45005" cy="2250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208898" y="2314990"/>
            <a:ext cx="180019" cy="2250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6838296"/>
                  </p:ext>
                </p:extLst>
              </p:nvPr>
            </p:nvGraphicFramePr>
            <p:xfrm>
              <a:off x="462665" y="4030692"/>
              <a:ext cx="8372289" cy="269443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39889"/>
                    <a:gridCol w="2869377"/>
                    <a:gridCol w="2083245"/>
                    <a:gridCol w="2279778"/>
                  </a:tblGrid>
                  <a:tr h="0">
                    <a:tc rowSpan="2"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Alloy Type</a:t>
                          </a:r>
                          <a:endParaRPr lang="en-US" sz="1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/>
                          <a:r>
                            <a:rPr lang="en-US" sz="1400">
                              <a:effectLst/>
                            </a:rPr>
                            <a:t> alloy</a:t>
                          </a:r>
                          <a:endParaRPr lang="en-US" sz="1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/>
                          <a:r>
                            <a:rPr lang="en-US" sz="1400" kern="1200">
                              <a:effectLst/>
                            </a:rPr>
                            <a:t> + </a:t>
                          </a:r>
                          <a14:m/>
                          <a:r>
                            <a:rPr lang="en-US" sz="1400" kern="1200">
                              <a:effectLst/>
                            </a:rPr>
                            <a:t> alloy</a:t>
                          </a:r>
                          <a:endParaRPr lang="en-US" sz="1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/>
                          <a:r>
                            <a:rPr lang="en-US" sz="1400" kern="1200">
                              <a:effectLst/>
                            </a:rPr>
                            <a:t> rich (</a:t>
                          </a:r>
                          <a14:m/>
                          <a:r>
                            <a:rPr lang="en-US" sz="1400" kern="1200">
                              <a:effectLst/>
                            </a:rPr>
                            <a:t>) alloy</a:t>
                          </a:r>
                          <a:endParaRPr lang="en-US" sz="1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Properties</a:t>
                          </a:r>
                          <a:endParaRPr lang="en-US" sz="1400">
                            <a:effectLst/>
                            <a:latin typeface="Calibri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R="160020" indent="1143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31620" algn="l"/>
                            </a:tabLst>
                          </a:pPr>
                          <a:r>
                            <a:rPr lang="en-US" sz="1400" kern="1200" dirty="0">
                              <a:effectLst/>
                            </a:rPr>
                            <a:t>Medium strength</a:t>
                          </a:r>
                          <a:r>
                            <a:rPr lang="en-US" sz="1400" dirty="0">
                              <a:effectLst/>
                            </a:rPr>
                            <a:t>, </a:t>
                          </a:r>
                          <a:r>
                            <a:rPr lang="en-US" sz="1400" kern="1200" dirty="0">
                              <a:effectLst/>
                            </a:rPr>
                            <a:t>Not heat treatable</a:t>
                          </a:r>
                          <a:r>
                            <a:rPr lang="en-US" sz="1400" dirty="0">
                              <a:effectLst/>
                            </a:rPr>
                            <a:t>, </a:t>
                          </a:r>
                          <a:r>
                            <a:rPr lang="en-US" sz="1400" kern="1200" dirty="0">
                              <a:effectLst/>
                            </a:rPr>
                            <a:t>Good creep and corrosion resistance</a:t>
                          </a:r>
                          <a:endParaRPr lang="en-US" sz="1400" dirty="0">
                            <a:effectLst/>
                            <a:latin typeface="Calibri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</a:rPr>
                            <a:t>Medium to high strength Heat treatable and formable</a:t>
                          </a:r>
                          <a:endParaRPr lang="en-US" sz="1400">
                            <a:effectLst/>
                            <a:latin typeface="Calibri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 dirty="0">
                              <a:effectLst/>
                            </a:rPr>
                            <a:t>High strength, low ductility</a:t>
                          </a:r>
                          <a:r>
                            <a:rPr lang="en-US" sz="1400" dirty="0">
                              <a:effectLst/>
                            </a:rPr>
                            <a:t> </a:t>
                          </a:r>
                          <a:r>
                            <a:rPr lang="en-US" sz="1400" kern="1200" dirty="0">
                              <a:effectLst/>
                            </a:rPr>
                            <a:t>Heat treatable and </a:t>
                          </a:r>
                          <a:r>
                            <a:rPr lang="en-US" sz="1400" kern="1200" dirty="0" err="1">
                              <a:effectLst/>
                            </a:rPr>
                            <a:t>weldable</a:t>
                          </a:r>
                          <a:r>
                            <a:rPr lang="en-US" sz="1400" kern="1200" dirty="0">
                              <a:effectLst/>
                            </a:rPr>
                            <a:t> Good formability, high fatigue strength</a:t>
                          </a:r>
                          <a:endParaRPr lang="en-US" sz="1400" dirty="0">
                            <a:effectLst/>
                            <a:latin typeface="Calibri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Applications</a:t>
                          </a:r>
                          <a:endParaRPr lang="en-US" sz="1400">
                            <a:effectLst/>
                            <a:latin typeface="Calibri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High temperature low strength applications such as gas turbine casing, rings, structural members in hot spots, chemical processing equipment along with cryogenic applications</a:t>
                          </a:r>
                          <a:endParaRPr lang="en-US" sz="1400">
                            <a:effectLst/>
                            <a:latin typeface="Calibri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/>
                          <a:r>
                            <a:rPr lang="en-US" sz="1400">
                              <a:effectLst/>
                            </a:rPr>
                            <a:t> alloys are used for high strength applications like </a:t>
                          </a:r>
                          <a:r>
                            <a:rPr lang="en-US" sz="1400" kern="1200">
                              <a:effectLst/>
                            </a:rPr>
                            <a:t>aircraft gas turbine disks, blades, airframe  structural parts, fasteners</a:t>
                          </a:r>
                          <a:endParaRPr lang="en-US" sz="1400">
                            <a:effectLst/>
                            <a:latin typeface="Calibri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kern="1200" dirty="0">
                              <a:effectLst/>
                            </a:rPr>
                            <a:t>High fatigue strength and formability is required such as automobiles, motorcycles, and sports and leisure goods such as golf clubs</a:t>
                          </a:r>
                          <a:endParaRPr lang="en-US" sz="1400" dirty="0">
                            <a:effectLst/>
                            <a:latin typeface="Calibri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4059487306"/>
                  </p:ext>
                </p:extLst>
              </p:nvPr>
            </p:nvGraphicFramePr>
            <p:xfrm>
              <a:off x="462665" y="4030692"/>
              <a:ext cx="8372289" cy="265328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39889"/>
                    <a:gridCol w="2869377"/>
                    <a:gridCol w="2083245"/>
                    <a:gridCol w="2279778"/>
                  </a:tblGrid>
                  <a:tr h="245364">
                    <a:tc rowSpan="2"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Alloy Type</a:t>
                          </a:r>
                          <a:endParaRPr lang="en-US" sz="1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45364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10"/>
                          <a:stretch>
                            <a:fillRect l="-40000" t="-117073" r="-152553" b="-895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10"/>
                          <a:stretch>
                            <a:fillRect l="-192398" t="-117073" r="-109649" b="-895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10"/>
                          <a:stretch>
                            <a:fillRect l="-267380" t="-117073" r="-267" b="-895122"/>
                          </a:stretch>
                        </a:blipFill>
                      </a:tcPr>
                    </a:tc>
                  </a:tr>
                  <a:tr h="85344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Properties</a:t>
                          </a:r>
                          <a:endParaRPr lang="en-US" sz="1400">
                            <a:effectLst/>
                            <a:latin typeface="Calibri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R="160020" indent="1143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31620" algn="l"/>
                            </a:tabLst>
                          </a:pPr>
                          <a:r>
                            <a:rPr lang="en-US" sz="1400" kern="1200" dirty="0">
                              <a:effectLst/>
                            </a:rPr>
                            <a:t>Medium strength</a:t>
                          </a:r>
                          <a:r>
                            <a:rPr lang="en-US" sz="1400" dirty="0">
                              <a:effectLst/>
                            </a:rPr>
                            <a:t>, </a:t>
                          </a:r>
                          <a:r>
                            <a:rPr lang="en-US" sz="1400" kern="1200" dirty="0">
                              <a:effectLst/>
                            </a:rPr>
                            <a:t>Not heat treatable</a:t>
                          </a:r>
                          <a:r>
                            <a:rPr lang="en-US" sz="1400" dirty="0">
                              <a:effectLst/>
                            </a:rPr>
                            <a:t>, </a:t>
                          </a:r>
                          <a:r>
                            <a:rPr lang="en-US" sz="1400" kern="1200" dirty="0">
                              <a:effectLst/>
                            </a:rPr>
                            <a:t>Good creep and corrosion resistance</a:t>
                          </a:r>
                          <a:endParaRPr lang="en-US" sz="1400" dirty="0">
                            <a:effectLst/>
                            <a:latin typeface="Calibri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>
                              <a:effectLst/>
                            </a:rPr>
                            <a:t>Medium to high strength Heat treatable and formable</a:t>
                          </a:r>
                          <a:endParaRPr lang="en-US" sz="1400">
                            <a:effectLst/>
                            <a:latin typeface="Calibri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 dirty="0">
                              <a:effectLst/>
                            </a:rPr>
                            <a:t>High strength, low ductility</a:t>
                          </a:r>
                          <a:r>
                            <a:rPr lang="en-US" sz="1400" dirty="0">
                              <a:effectLst/>
                            </a:rPr>
                            <a:t> </a:t>
                          </a:r>
                          <a:r>
                            <a:rPr lang="en-US" sz="1400" kern="1200" dirty="0">
                              <a:effectLst/>
                            </a:rPr>
                            <a:t>Heat treatable and </a:t>
                          </a:r>
                          <a:r>
                            <a:rPr lang="en-US" sz="1400" kern="1200" dirty="0" err="1">
                              <a:effectLst/>
                            </a:rPr>
                            <a:t>weldable</a:t>
                          </a:r>
                          <a:r>
                            <a:rPr lang="en-US" sz="1400" kern="1200" dirty="0">
                              <a:effectLst/>
                            </a:rPr>
                            <a:t> Good formability, high fatigue strength</a:t>
                          </a:r>
                          <a:endParaRPr lang="en-US" sz="1400" dirty="0">
                            <a:effectLst/>
                            <a:latin typeface="Calibri"/>
                          </a:endParaRPr>
                        </a:p>
                      </a:txBody>
                      <a:tcPr marL="68580" marR="68580" marT="0" marB="0"/>
                    </a:tc>
                  </a:tr>
                  <a:tr h="128016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Applications</a:t>
                          </a:r>
                          <a:endParaRPr lang="en-US" sz="1400">
                            <a:effectLst/>
                            <a:latin typeface="Calibri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High temperature low strength applications such as gas turbine casing, rings, structural members in hot spots, chemical processing equipment along with cryogenic applications</a:t>
                          </a:r>
                          <a:endParaRPr lang="en-US" sz="1400">
                            <a:effectLst/>
                            <a:latin typeface="Calibri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10"/>
                          <a:stretch>
                            <a:fillRect l="-192398" t="-109048" r="-109649" b="-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 kern="1200" dirty="0">
                              <a:effectLst/>
                            </a:rPr>
                            <a:t>High fatigue strength and formability is required such as automobiles, motorcycles, and sports and leisure goods such as golf clubs</a:t>
                          </a:r>
                          <a:endParaRPr lang="en-US" sz="1400" dirty="0">
                            <a:effectLst/>
                            <a:latin typeface="Calibri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25" name="TextBox 24"/>
          <p:cNvSpPr txBox="1"/>
          <p:nvPr/>
        </p:nvSpPr>
        <p:spPr>
          <a:xfrm>
            <a:off x="1831136" y="3628116"/>
            <a:ext cx="50451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Comparative properties and applications of titanium alloys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528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37340" y="694770"/>
            <a:ext cx="2759320" cy="6037060"/>
            <a:chOff x="5688117" y="702245"/>
            <a:chExt cx="2759320" cy="6037060"/>
          </a:xfrm>
        </p:grpSpPr>
        <p:pic>
          <p:nvPicPr>
            <p:cNvPr id="6" name="Picture 5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88117" y="1042713"/>
              <a:ext cx="2670643" cy="5696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5874449" y="702245"/>
              <a:ext cx="20910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C00000"/>
                  </a:solidFill>
                </a:rPr>
                <a:t>SE image of alpha alloy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493076" y="5900833"/>
              <a:ext cx="176580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</a:rPr>
                <a:t>Grain deformation </a:t>
              </a:r>
            </a:p>
            <a:p>
              <a:r>
                <a:rPr lang="en-US" sz="1600" dirty="0" smtClean="0">
                  <a:solidFill>
                    <a:prstClr val="black"/>
                  </a:solidFill>
                </a:rPr>
                <a:t>before formation </a:t>
              </a:r>
            </a:p>
            <a:p>
              <a:r>
                <a:rPr lang="en-US" sz="1600" dirty="0" smtClean="0">
                  <a:solidFill>
                    <a:prstClr val="black"/>
                  </a:solidFill>
                </a:rPr>
                <a:t>of shear band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 flipV="1">
              <a:off x="6719212" y="5702370"/>
              <a:ext cx="284013" cy="268836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7690137" y="3813694"/>
              <a:ext cx="5303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prstClr val="white"/>
                  </a:solidFill>
                </a:rPr>
                <a:t>Tool</a:t>
              </a:r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715578" y="3465452"/>
              <a:ext cx="8523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</a:rPr>
                <a:t>Free chip</a:t>
              </a:r>
            </a:p>
            <a:p>
              <a:r>
                <a:rPr lang="en-US" sz="1400" dirty="0" smtClean="0">
                  <a:solidFill>
                    <a:prstClr val="white"/>
                  </a:solidFill>
                </a:rPr>
                <a:t> surface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249012" y="2532418"/>
              <a:ext cx="113460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</a:rPr>
                <a:t>Grain </a:t>
              </a:r>
            </a:p>
            <a:p>
              <a:r>
                <a:rPr lang="en-US" sz="1400" dirty="0" smtClean="0">
                  <a:solidFill>
                    <a:prstClr val="white"/>
                  </a:solidFill>
                </a:rPr>
                <a:t>deformation </a:t>
              </a:r>
            </a:p>
            <a:p>
              <a:r>
                <a:rPr lang="en-US" sz="1400" dirty="0" smtClean="0">
                  <a:solidFill>
                    <a:prstClr val="white"/>
                  </a:solidFill>
                </a:rPr>
                <a:t>In between</a:t>
              </a:r>
            </a:p>
            <a:p>
              <a:r>
                <a:rPr lang="en-US" sz="1400" dirty="0" smtClean="0">
                  <a:solidFill>
                    <a:prstClr val="white"/>
                  </a:solidFill>
                </a:rPr>
                <a:t> shear band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H="1">
              <a:off x="6717950" y="3267756"/>
              <a:ext cx="565470" cy="52152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/>
            <p:cNvSpPr/>
            <p:nvPr/>
          </p:nvSpPr>
          <p:spPr>
            <a:xfrm>
              <a:off x="7019394" y="4560653"/>
              <a:ext cx="431941" cy="795338"/>
            </a:xfrm>
            <a:custGeom>
              <a:avLst/>
              <a:gdLst>
                <a:gd name="connsiteX0" fmla="*/ 0 w 481163"/>
                <a:gd name="connsiteY0" fmla="*/ 870155 h 870155"/>
                <a:gd name="connsiteX1" fmla="*/ 471948 w 481163"/>
                <a:gd name="connsiteY1" fmla="*/ 457200 h 870155"/>
                <a:gd name="connsiteX2" fmla="*/ 324464 w 481163"/>
                <a:gd name="connsiteY2" fmla="*/ 0 h 870155"/>
                <a:gd name="connsiteX3" fmla="*/ 324464 w 481163"/>
                <a:gd name="connsiteY3" fmla="*/ 0 h 87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1163" h="870155">
                  <a:moveTo>
                    <a:pt x="0" y="870155"/>
                  </a:moveTo>
                  <a:cubicBezTo>
                    <a:pt x="208935" y="736190"/>
                    <a:pt x="417871" y="602226"/>
                    <a:pt x="471948" y="457200"/>
                  </a:cubicBezTo>
                  <a:cubicBezTo>
                    <a:pt x="526025" y="312174"/>
                    <a:pt x="324464" y="0"/>
                    <a:pt x="324464" y="0"/>
                  </a:cubicBezTo>
                  <a:lnTo>
                    <a:pt x="324464" y="0"/>
                  </a:lnTo>
                </a:path>
              </a:pathLst>
            </a:cu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black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323295" y="4657960"/>
              <a:ext cx="8565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79646">
                      <a:lumMod val="40000"/>
                      <a:lumOff val="60000"/>
                    </a:srgbClr>
                  </a:solidFill>
                </a:rPr>
                <a:t>Grain </a:t>
              </a:r>
            </a:p>
            <a:p>
              <a:r>
                <a:rPr lang="en-US" sz="1600" dirty="0" smtClean="0">
                  <a:solidFill>
                    <a:srgbClr val="F79646">
                      <a:lumMod val="40000"/>
                      <a:lumOff val="60000"/>
                    </a:srgbClr>
                  </a:solidFill>
                </a:rPr>
                <a:t>rotation</a:t>
              </a:r>
              <a:endParaRPr lang="en-US" sz="1600" dirty="0">
                <a:solidFill>
                  <a:srgbClr val="F79646">
                    <a:lumMod val="40000"/>
                    <a:lumOff val="60000"/>
                  </a:srgbClr>
                </a:solidFill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 flipV="1">
              <a:off x="7475445" y="4120290"/>
              <a:ext cx="347339" cy="471811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7433572" y="4503115"/>
              <a:ext cx="8779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white"/>
                  </a:solidFill>
                </a:rPr>
                <a:t>Shear</a:t>
              </a:r>
            </a:p>
            <a:p>
              <a:pPr algn="ctr"/>
              <a:r>
                <a:rPr lang="en-US" sz="1400" dirty="0" smtClean="0">
                  <a:solidFill>
                    <a:prstClr val="white"/>
                  </a:solidFill>
                </a:rPr>
                <a:t> direction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937775" y="1615402"/>
              <a:ext cx="10102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</a:rPr>
                <a:t>Shear band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flipH="1" flipV="1">
              <a:off x="6645787" y="1809660"/>
              <a:ext cx="458470" cy="193179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H="1">
              <a:off x="6667758" y="2002839"/>
              <a:ext cx="441251" cy="696483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7181898" y="1868324"/>
              <a:ext cx="12655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prstClr val="white"/>
                  </a:solidFill>
                </a:rPr>
                <a:t>Highly elongated </a:t>
              </a:r>
            </a:p>
            <a:p>
              <a:r>
                <a:rPr lang="en-US" sz="1200" dirty="0" smtClean="0">
                  <a:solidFill>
                    <a:prstClr val="white"/>
                  </a:solidFill>
                </a:rPr>
                <a:t>grains inside </a:t>
              </a:r>
            </a:p>
            <a:p>
              <a:r>
                <a:rPr lang="en-US" sz="1200" dirty="0" smtClean="0">
                  <a:solidFill>
                    <a:prstClr val="white"/>
                  </a:solidFill>
                </a:rPr>
                <a:t>shear band</a:t>
              </a: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 flipH="1">
              <a:off x="7052991" y="2776115"/>
              <a:ext cx="230429" cy="23043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6541427" y="1053174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prstClr val="white"/>
                  </a:solidFill>
                </a:rPr>
                <a:t>Chip </a:t>
              </a:r>
              <a:endParaRPr 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327466" y="63810"/>
            <a:ext cx="6470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Microstructural evolution in adiabatic shear band 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90504" y="1716682"/>
            <a:ext cx="52364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Grains undergo large deformation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Twinning is </a:t>
            </a:r>
            <a:r>
              <a:rPr lang="en-US" sz="2000" dirty="0">
                <a:solidFill>
                  <a:srgbClr val="002060"/>
                </a:solidFill>
              </a:rPr>
              <a:t>not observed. 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Dislocation slip is dominant deformation mechanism. </a:t>
            </a:r>
            <a:endParaRPr lang="en-US" sz="2000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Rigid body rotation </a:t>
            </a:r>
            <a:r>
              <a:rPr lang="en-US" sz="2000" dirty="0">
                <a:solidFill>
                  <a:srgbClr val="002060"/>
                </a:solidFill>
              </a:rPr>
              <a:t>of grains </a:t>
            </a:r>
            <a:r>
              <a:rPr lang="en-US" sz="2000" dirty="0" smtClean="0">
                <a:solidFill>
                  <a:srgbClr val="002060"/>
                </a:solidFill>
              </a:rPr>
              <a:t>observed</a:t>
            </a:r>
            <a:endParaRPr lang="en-US" sz="2000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2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1446" y="1057917"/>
            <a:ext cx="2191808" cy="571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87132" y="702245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IPF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04846" y="702245"/>
            <a:ext cx="1923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Image quality map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92485" y="2353660"/>
            <a:ext cx="659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</a:rPr>
              <a:t>Shear</a:t>
            </a:r>
          </a:p>
          <a:p>
            <a:r>
              <a:rPr lang="en-US" sz="1600" dirty="0" smtClean="0">
                <a:solidFill>
                  <a:prstClr val="white"/>
                </a:solidFill>
              </a:rPr>
              <a:t> band</a:t>
            </a:r>
            <a:endParaRPr lang="en-US" sz="1600" dirty="0">
              <a:solidFill>
                <a:prstClr val="white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127161" y="2852925"/>
            <a:ext cx="555644" cy="15362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279383" y="2852925"/>
            <a:ext cx="441827" cy="126736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503131" y="5137011"/>
            <a:ext cx="11019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</a:rPr>
              <a:t>Shear zone</a:t>
            </a:r>
            <a:endParaRPr lang="en-US" sz="1600" dirty="0">
              <a:solidFill>
                <a:prstClr val="white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844456" y="6042438"/>
            <a:ext cx="40973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708345" y="5694895"/>
            <a:ext cx="11250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</a:rPr>
              <a:t>Work piece</a:t>
            </a:r>
            <a:endParaRPr lang="en-US" sz="1600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9675" y="1027763"/>
            <a:ext cx="2123403" cy="571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Straight Connector 30"/>
          <p:cNvCxnSpPr/>
          <p:nvPr/>
        </p:nvCxnSpPr>
        <p:spPr>
          <a:xfrm>
            <a:off x="2885839" y="1698835"/>
            <a:ext cx="0" cy="31595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2885839" y="4731826"/>
            <a:ext cx="536207" cy="12659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>
            <a:off x="2903491" y="1724116"/>
            <a:ext cx="529587" cy="975205"/>
          </a:xfrm>
          <a:custGeom>
            <a:avLst/>
            <a:gdLst>
              <a:gd name="connsiteX0" fmla="*/ 0 w 589936"/>
              <a:gd name="connsiteY0" fmla="*/ 5058 h 1066942"/>
              <a:gd name="connsiteX1" fmla="*/ 176981 w 589936"/>
              <a:gd name="connsiteY1" fmla="*/ 78800 h 1066942"/>
              <a:gd name="connsiteX2" fmla="*/ 412955 w 589936"/>
              <a:gd name="connsiteY2" fmla="*/ 550748 h 1066942"/>
              <a:gd name="connsiteX3" fmla="*/ 589936 w 589936"/>
              <a:gd name="connsiteY3" fmla="*/ 1066942 h 106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9936" h="1066942">
                <a:moveTo>
                  <a:pt x="0" y="5058"/>
                </a:moveTo>
                <a:cubicBezTo>
                  <a:pt x="54077" y="-3545"/>
                  <a:pt x="108155" y="-12148"/>
                  <a:pt x="176981" y="78800"/>
                </a:cubicBezTo>
                <a:cubicBezTo>
                  <a:pt x="245807" y="169748"/>
                  <a:pt x="344129" y="386058"/>
                  <a:pt x="412955" y="550748"/>
                </a:cubicBezTo>
                <a:cubicBezTo>
                  <a:pt x="481781" y="715438"/>
                  <a:pt x="535858" y="891190"/>
                  <a:pt x="589936" y="1066942"/>
                </a:cubicBezTo>
              </a:path>
            </a:pathLst>
          </a:cu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black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064280" y="6181734"/>
            <a:ext cx="40973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785424" y="5848515"/>
            <a:ext cx="11250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Work piece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99169" y="3376256"/>
            <a:ext cx="576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</a:rPr>
              <a:t>Tool </a:t>
            </a:r>
            <a:endParaRPr lang="en-US" sz="1600" dirty="0">
              <a:solidFill>
                <a:prstClr val="white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6708345" y="4244288"/>
            <a:ext cx="240118" cy="33553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503131" y="4510176"/>
            <a:ext cx="1449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</a:rPr>
              <a:t>Shear direction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244120" y="3212270"/>
            <a:ext cx="705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</a:rPr>
              <a:t>Shear </a:t>
            </a:r>
          </a:p>
          <a:p>
            <a:r>
              <a:rPr lang="en-US" sz="1600" dirty="0" smtClean="0">
                <a:solidFill>
                  <a:prstClr val="white"/>
                </a:solidFill>
              </a:rPr>
              <a:t>band</a:t>
            </a:r>
            <a:endParaRPr lang="en-US" sz="1600" dirty="0">
              <a:solidFill>
                <a:prstClr val="white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1736928" y="3559815"/>
            <a:ext cx="240521" cy="12693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791360" y="4928066"/>
            <a:ext cx="11019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Shear zone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133384" y="1027763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</a:rPr>
              <a:t>Chip 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809201" y="1027763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</a:rPr>
              <a:t>Chip 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7340" y="63810"/>
            <a:ext cx="7625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Microstructural evolution in adiabatic shear band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5" name="Picture 3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2197" y="2968140"/>
            <a:ext cx="1636308" cy="228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799490" y="2622495"/>
            <a:ext cx="268835" cy="1536200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99490" y="1470345"/>
            <a:ext cx="1493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Region under 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consideration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6914705" y="2084825"/>
            <a:ext cx="345645" cy="49926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58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81050"/>
            <a:ext cx="101219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4815" y="740651"/>
            <a:ext cx="495315" cy="611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7700" y="737870"/>
            <a:ext cx="985719" cy="612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0545" y="922230"/>
            <a:ext cx="3657600" cy="381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37112" y="1662370"/>
            <a:ext cx="1795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Grain elongation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and subdivision 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112611" y="1093656"/>
            <a:ext cx="307239" cy="60711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035800" y="1623965"/>
            <a:ext cx="384050" cy="7681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61152" y="356600"/>
            <a:ext cx="1679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EBSD scan 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 step size 40 nm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2143" y="2545685"/>
            <a:ext cx="786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Shear band</a:t>
            </a:r>
            <a:endParaRPr lang="en-US" sz="1600" dirty="0">
              <a:solidFill>
                <a:srgbClr val="C0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533400" y="1431940"/>
            <a:ext cx="121290" cy="122882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-89357" y="5562600"/>
            <a:ext cx="705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Shear 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band</a:t>
            </a:r>
            <a:endParaRPr lang="en-US" sz="1600" dirty="0">
              <a:solidFill>
                <a:srgbClr val="C00000"/>
              </a:solidFill>
            </a:endParaRPr>
          </a:p>
        </p:txBody>
      </p:sp>
      <p:cxnSp>
        <p:nvCxnSpPr>
          <p:cNvPr id="24" name="Straight Arrow Connector 23"/>
          <p:cNvCxnSpPr>
            <a:stCxn id="23" idx="2"/>
          </p:cNvCxnSpPr>
          <p:nvPr/>
        </p:nvCxnSpPr>
        <p:spPr>
          <a:xfrm>
            <a:off x="263464" y="6147375"/>
            <a:ext cx="269936" cy="32962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422324" y="1969610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Shear band 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region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2235" y="-98242"/>
            <a:ext cx="8410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Microstructural changes in the shear band</a:t>
            </a:r>
            <a:endParaRPr lang="en-US" sz="2800" b="1" dirty="0">
              <a:solidFill>
                <a:srgbClr val="C0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6837895" y="3198570"/>
            <a:ext cx="192025" cy="34564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400906" y="4222263"/>
            <a:ext cx="14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Chip segment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6285" y="318195"/>
            <a:ext cx="628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SEM</a:t>
            </a:r>
          </a:p>
          <a:p>
            <a:r>
              <a:rPr lang="en-US" sz="1400" dirty="0" smtClean="0">
                <a:solidFill>
                  <a:srgbClr val="C00000"/>
                </a:solidFill>
              </a:rPr>
              <a:t>image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17241" y="332645"/>
            <a:ext cx="712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Image</a:t>
            </a:r>
          </a:p>
          <a:p>
            <a:r>
              <a:rPr lang="en-US" sz="1400" dirty="0" smtClean="0">
                <a:solidFill>
                  <a:srgbClr val="C00000"/>
                </a:solidFill>
              </a:rPr>
              <a:t>Quality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16307" y="394468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IPF</a:t>
            </a:r>
            <a:endParaRPr lang="en-US" sz="1400" dirty="0">
              <a:solidFill>
                <a:srgbClr val="C0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533400" y="1316726"/>
            <a:ext cx="1273440" cy="134403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33400" y="1316726"/>
            <a:ext cx="1887920" cy="134403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245701" y="4773175"/>
            <a:ext cx="60333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Regions surrounding the shear band shows </a:t>
            </a:r>
          </a:p>
          <a:p>
            <a:pPr indent="279400"/>
            <a:r>
              <a:rPr lang="en-US" sz="2400" dirty="0" smtClean="0">
                <a:solidFill>
                  <a:srgbClr val="002060"/>
                </a:solidFill>
              </a:rPr>
              <a:t>grains  undergo subdivision and deformation</a:t>
            </a:r>
          </a:p>
          <a:p>
            <a:pPr indent="279400"/>
            <a:r>
              <a:rPr lang="en-US" sz="2400" dirty="0" smtClean="0">
                <a:solidFill>
                  <a:srgbClr val="002060"/>
                </a:solidFill>
              </a:rPr>
              <a:t> before the formation of shear band.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459725" y="855865"/>
            <a:ext cx="614480" cy="80650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920585" y="932675"/>
            <a:ext cx="2112275" cy="42245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741791" y="586493"/>
            <a:ext cx="24546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Magnified image of shear band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82449" y="1009485"/>
            <a:ext cx="2213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Black region showing 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deformed grains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7068325" y="1585560"/>
            <a:ext cx="268836" cy="72969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70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00" y="1548348"/>
            <a:ext cx="779258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344488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Introduction</a:t>
            </a:r>
          </a:p>
          <a:p>
            <a:pPr indent="344488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Titanium alloys, their properties and machining difficulties</a:t>
            </a:r>
          </a:p>
          <a:p>
            <a:pPr indent="344488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Theme and Methodology of the </a:t>
            </a:r>
            <a:r>
              <a:rPr lang="en-US" sz="2400" dirty="0">
                <a:solidFill>
                  <a:srgbClr val="002060"/>
                </a:solidFill>
              </a:rPr>
              <a:t>w</a:t>
            </a:r>
            <a:r>
              <a:rPr lang="en-US" sz="2400" dirty="0" smtClean="0">
                <a:solidFill>
                  <a:srgbClr val="002060"/>
                </a:solidFill>
              </a:rPr>
              <a:t>ork</a:t>
            </a:r>
          </a:p>
          <a:p>
            <a:pPr indent="344488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Chip segment morphology</a:t>
            </a:r>
          </a:p>
          <a:p>
            <a:pPr indent="344488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Mechanics of a </a:t>
            </a:r>
            <a:r>
              <a:rPr lang="en-US" sz="2400" dirty="0">
                <a:solidFill>
                  <a:srgbClr val="002060"/>
                </a:solidFill>
              </a:rPr>
              <a:t>c</a:t>
            </a:r>
            <a:r>
              <a:rPr lang="en-US" sz="2400" dirty="0" smtClean="0">
                <a:solidFill>
                  <a:srgbClr val="002060"/>
                </a:solidFill>
              </a:rPr>
              <a:t>hip </a:t>
            </a:r>
            <a:r>
              <a:rPr lang="en-US" sz="2400" dirty="0">
                <a:solidFill>
                  <a:srgbClr val="002060"/>
                </a:solidFill>
              </a:rPr>
              <a:t>s</a:t>
            </a:r>
            <a:r>
              <a:rPr lang="en-US" sz="2400" dirty="0" smtClean="0">
                <a:solidFill>
                  <a:srgbClr val="002060"/>
                </a:solidFill>
              </a:rPr>
              <a:t>egment formation</a:t>
            </a:r>
            <a:endParaRPr lang="en-US" sz="2400" dirty="0">
              <a:solidFill>
                <a:srgbClr val="002060"/>
              </a:solidFill>
            </a:endParaRPr>
          </a:p>
          <a:p>
            <a:pPr indent="344488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Chip and shear </a:t>
            </a:r>
            <a:r>
              <a:rPr lang="en-US" sz="2400" dirty="0">
                <a:solidFill>
                  <a:srgbClr val="002060"/>
                </a:solidFill>
              </a:rPr>
              <a:t>band </a:t>
            </a:r>
            <a:r>
              <a:rPr lang="en-US" sz="2400" dirty="0" smtClean="0">
                <a:solidFill>
                  <a:srgbClr val="002060"/>
                </a:solidFill>
              </a:rPr>
              <a:t>microstructure</a:t>
            </a:r>
            <a:endParaRPr lang="en-US" sz="2400" dirty="0">
              <a:solidFill>
                <a:srgbClr val="002060"/>
              </a:solidFill>
            </a:endParaRPr>
          </a:p>
          <a:p>
            <a:pPr indent="344488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Correlation between machinability and microstructure</a:t>
            </a:r>
          </a:p>
          <a:p>
            <a:pPr indent="344488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Summary and conclusions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7724" y="172760"/>
            <a:ext cx="3434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225425" algn="ctr"/>
            <a:r>
              <a:rPr lang="en-US" sz="2800" b="1" dirty="0" smtClean="0">
                <a:solidFill>
                  <a:srgbClr val="C00000"/>
                </a:solidFill>
              </a:rPr>
              <a:t>Plan of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41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773641" y="5117211"/>
            <a:ext cx="356472" cy="308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prstClr val="black"/>
                </a:solidFill>
              </a:rPr>
              <a:t>a.</a:t>
            </a:r>
            <a:endParaRPr lang="en-US" sz="1200" i="1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98247" y="5108108"/>
            <a:ext cx="356472" cy="308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prstClr val="black"/>
                </a:solidFill>
              </a:rPr>
              <a:t>d.</a:t>
            </a:r>
            <a:endParaRPr lang="en-US" sz="1200" i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285" y="5541275"/>
            <a:ext cx="7873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Deformed grains inside the shear band and region of high dislocation density points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against dynamic recrystallization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33470" y="87765"/>
            <a:ext cx="425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TEM study inside the shear band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61196" y="625435"/>
            <a:ext cx="6513596" cy="4558373"/>
            <a:chOff x="1461196" y="625435"/>
            <a:chExt cx="6513596" cy="455837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3377" y="3746943"/>
              <a:ext cx="1529858" cy="1431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7997" y="2205392"/>
              <a:ext cx="1542895" cy="147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7997" y="663840"/>
              <a:ext cx="1529518" cy="14209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 descr="D:\Ph.D. experiment and results\changing alloying element\TEM\TEM ALPHA CHIP\1\6.t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1196" y="686153"/>
              <a:ext cx="4803904" cy="4497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873861" y="1047890"/>
              <a:ext cx="20271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C00000"/>
                  </a:solidFill>
                </a:rPr>
                <a:t>Edge of hole made by </a:t>
              </a:r>
            </a:p>
            <a:p>
              <a:r>
                <a:rPr lang="en-US" sz="1600" dirty="0" smtClean="0">
                  <a:solidFill>
                    <a:srgbClr val="C00000"/>
                  </a:solidFill>
                </a:rPr>
                <a:t>twin jet polishing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3782976" y="1470345"/>
              <a:ext cx="136139" cy="13798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004571" y="1700383"/>
              <a:ext cx="11256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C00000"/>
                  </a:solidFill>
                </a:rPr>
                <a:t>Shear band</a:t>
              </a:r>
            </a:p>
            <a:p>
              <a:r>
                <a:rPr lang="en-US" sz="1600" dirty="0" smtClean="0">
                  <a:solidFill>
                    <a:srgbClr val="C00000"/>
                  </a:solidFill>
                </a:rPr>
                <a:t> region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4194232" y="1785344"/>
              <a:ext cx="270113" cy="33984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5634836" y="2804884"/>
              <a:ext cx="270113" cy="33984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374307" y="1870306"/>
              <a:ext cx="1440604" cy="101953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532009" y="756789"/>
              <a:ext cx="1423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C00000"/>
                  </a:solidFill>
                </a:rPr>
                <a:t>Region outside</a:t>
              </a:r>
            </a:p>
            <a:p>
              <a:r>
                <a:rPr lang="en-US" sz="1600" dirty="0" smtClean="0">
                  <a:solidFill>
                    <a:srgbClr val="C00000"/>
                  </a:solidFill>
                </a:rPr>
                <a:t>Shear band 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1845450" y="1263332"/>
              <a:ext cx="226896" cy="265087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572564" y="2461419"/>
              <a:ext cx="11179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C00000"/>
                  </a:solidFill>
                </a:rPr>
                <a:t>Deformed  </a:t>
              </a:r>
            </a:p>
            <a:p>
              <a:r>
                <a:rPr lang="en-US" sz="1600" dirty="0" smtClean="0">
                  <a:solidFill>
                    <a:srgbClr val="C00000"/>
                  </a:solidFill>
                </a:rPr>
                <a:t>grain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2163105" y="2890526"/>
              <a:ext cx="214189" cy="599492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4194232" y="2974807"/>
              <a:ext cx="720302" cy="67969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4681663" y="2726724"/>
              <a:ext cx="1980831" cy="934578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223415" y="625435"/>
              <a:ext cx="17513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C00000"/>
                  </a:solidFill>
                </a:rPr>
                <a:t>Grains with</a:t>
              </a:r>
            </a:p>
            <a:p>
              <a:r>
                <a:rPr lang="en-US" sz="1600" dirty="0" smtClean="0">
                  <a:solidFill>
                    <a:srgbClr val="C00000"/>
                  </a:solidFill>
                </a:rPr>
                <a:t> heavy dislocations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6496834" y="1163105"/>
              <a:ext cx="72226" cy="38405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7245583" y="1348974"/>
              <a:ext cx="453793" cy="428209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352891" y="2247315"/>
              <a:ext cx="10727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C00000"/>
                  </a:solidFill>
                </a:rPr>
                <a:t>Magnified </a:t>
              </a:r>
            </a:p>
            <a:p>
              <a:r>
                <a:rPr lang="en-US" sz="1600" dirty="0" smtClean="0">
                  <a:solidFill>
                    <a:srgbClr val="C00000"/>
                  </a:solidFill>
                </a:rPr>
                <a:t>image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6716730" y="2890526"/>
              <a:ext cx="720302" cy="67969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4" name="Straight Arrow Connector 43"/>
            <p:cNvCxnSpPr>
              <a:stCxn id="43" idx="6"/>
            </p:cNvCxnSpPr>
            <p:nvPr/>
          </p:nvCxnSpPr>
          <p:spPr>
            <a:xfrm>
              <a:off x="7437032" y="3230372"/>
              <a:ext cx="0" cy="1274424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859431" y="1948466"/>
              <a:ext cx="356472" cy="308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solidFill>
                    <a:prstClr val="black"/>
                  </a:solidFill>
                </a:rPr>
                <a:t>b</a:t>
              </a:r>
              <a:r>
                <a:rPr lang="en-US" sz="1200" i="1" dirty="0" smtClean="0">
                  <a:solidFill>
                    <a:prstClr val="black"/>
                  </a:solidFill>
                </a:rPr>
                <a:t>.</a:t>
              </a:r>
              <a:endParaRPr lang="en-US" sz="1200" i="1" dirty="0">
                <a:solidFill>
                  <a:prstClr val="black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904810" y="3532839"/>
              <a:ext cx="339423" cy="308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solidFill>
                    <a:prstClr val="black"/>
                  </a:solidFill>
                </a:rPr>
                <a:t>c</a:t>
              </a:r>
              <a:r>
                <a:rPr lang="en-US" sz="1200" i="1" dirty="0" smtClean="0">
                  <a:solidFill>
                    <a:prstClr val="black"/>
                  </a:solidFill>
                </a:rPr>
                <a:t>.</a:t>
              </a:r>
              <a:endParaRPr lang="en-US" sz="1200" i="1" dirty="0">
                <a:solidFill>
                  <a:prstClr val="black"/>
                </a:solidFill>
              </a:endParaRPr>
            </a:p>
          </p:txBody>
        </p:sp>
        <p:cxnSp>
          <p:nvCxnSpPr>
            <p:cNvPr id="39" name="Straight Arrow Connector 38"/>
            <p:cNvCxnSpPr>
              <a:stCxn id="36" idx="6"/>
            </p:cNvCxnSpPr>
            <p:nvPr/>
          </p:nvCxnSpPr>
          <p:spPr>
            <a:xfrm flipH="1">
              <a:off x="7404419" y="1563078"/>
              <a:ext cx="294956" cy="1198985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Freeform 2"/>
            <p:cNvSpPr/>
            <p:nvPr/>
          </p:nvSpPr>
          <p:spPr>
            <a:xfrm>
              <a:off x="2244436" y="2105891"/>
              <a:ext cx="1967346" cy="680097"/>
            </a:xfrm>
            <a:custGeom>
              <a:avLst/>
              <a:gdLst>
                <a:gd name="connsiteX0" fmla="*/ 1967346 w 1967346"/>
                <a:gd name="connsiteY0" fmla="*/ 0 h 680097"/>
                <a:gd name="connsiteX1" fmla="*/ 1842655 w 1967346"/>
                <a:gd name="connsiteY1" fmla="*/ 332509 h 680097"/>
                <a:gd name="connsiteX2" fmla="*/ 1468582 w 1967346"/>
                <a:gd name="connsiteY2" fmla="*/ 429491 h 680097"/>
                <a:gd name="connsiteX3" fmla="*/ 1274619 w 1967346"/>
                <a:gd name="connsiteY3" fmla="*/ 651164 h 680097"/>
                <a:gd name="connsiteX4" fmla="*/ 858982 w 1967346"/>
                <a:gd name="connsiteY4" fmla="*/ 678873 h 680097"/>
                <a:gd name="connsiteX5" fmla="*/ 415637 w 1967346"/>
                <a:gd name="connsiteY5" fmla="*/ 665018 h 680097"/>
                <a:gd name="connsiteX6" fmla="*/ 0 w 1967346"/>
                <a:gd name="connsiteY6" fmla="*/ 623454 h 68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7346" h="680097">
                  <a:moveTo>
                    <a:pt x="1967346" y="0"/>
                  </a:moveTo>
                  <a:cubicBezTo>
                    <a:pt x="1946564" y="130463"/>
                    <a:pt x="1925782" y="260927"/>
                    <a:pt x="1842655" y="332509"/>
                  </a:cubicBezTo>
                  <a:cubicBezTo>
                    <a:pt x="1759528" y="404091"/>
                    <a:pt x="1563255" y="376382"/>
                    <a:pt x="1468582" y="429491"/>
                  </a:cubicBezTo>
                  <a:cubicBezTo>
                    <a:pt x="1373909" y="482600"/>
                    <a:pt x="1376219" y="609600"/>
                    <a:pt x="1274619" y="651164"/>
                  </a:cubicBezTo>
                  <a:cubicBezTo>
                    <a:pt x="1173019" y="692728"/>
                    <a:pt x="1002146" y="676564"/>
                    <a:pt x="858982" y="678873"/>
                  </a:cubicBezTo>
                  <a:cubicBezTo>
                    <a:pt x="715818" y="681182"/>
                    <a:pt x="558801" y="674254"/>
                    <a:pt x="415637" y="665018"/>
                  </a:cubicBezTo>
                  <a:cubicBezTo>
                    <a:pt x="272473" y="655782"/>
                    <a:pt x="136236" y="639618"/>
                    <a:pt x="0" y="623454"/>
                  </a:cubicBezTo>
                </a:path>
              </a:pathLst>
            </a:cu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4599709" y="3172691"/>
              <a:ext cx="1080655" cy="1981200"/>
            </a:xfrm>
            <a:custGeom>
              <a:avLst/>
              <a:gdLst>
                <a:gd name="connsiteX0" fmla="*/ 1080655 w 1080655"/>
                <a:gd name="connsiteY0" fmla="*/ 0 h 1981200"/>
                <a:gd name="connsiteX1" fmla="*/ 595746 w 1080655"/>
                <a:gd name="connsiteY1" fmla="*/ 568036 h 1981200"/>
                <a:gd name="connsiteX2" fmla="*/ 138546 w 1080655"/>
                <a:gd name="connsiteY2" fmla="*/ 1274618 h 1981200"/>
                <a:gd name="connsiteX3" fmla="*/ 55418 w 1080655"/>
                <a:gd name="connsiteY3" fmla="*/ 1579418 h 1981200"/>
                <a:gd name="connsiteX4" fmla="*/ 0 w 1080655"/>
                <a:gd name="connsiteY4" fmla="*/ 1981200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655" h="1981200">
                  <a:moveTo>
                    <a:pt x="1080655" y="0"/>
                  </a:moveTo>
                  <a:cubicBezTo>
                    <a:pt x="916709" y="177800"/>
                    <a:pt x="752764" y="355600"/>
                    <a:pt x="595746" y="568036"/>
                  </a:cubicBezTo>
                  <a:cubicBezTo>
                    <a:pt x="438728" y="780472"/>
                    <a:pt x="228601" y="1106054"/>
                    <a:pt x="138546" y="1274618"/>
                  </a:cubicBezTo>
                  <a:cubicBezTo>
                    <a:pt x="48491" y="1443182"/>
                    <a:pt x="78509" y="1461654"/>
                    <a:pt x="55418" y="1579418"/>
                  </a:cubicBezTo>
                  <a:cubicBezTo>
                    <a:pt x="32327" y="1697182"/>
                    <a:pt x="16163" y="1839191"/>
                    <a:pt x="0" y="1981200"/>
                  </a:cubicBezTo>
                </a:path>
              </a:pathLst>
            </a:cu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415440" y="3727540"/>
              <a:ext cx="5230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C00000"/>
                  </a:solidFill>
                </a:rPr>
                <a:t>SAD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7612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846" y="1470345"/>
            <a:ext cx="4756349" cy="509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33400" y="10955"/>
            <a:ext cx="80802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Observation of dislocation density by etch pit method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at shear band region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210" y="1988200"/>
            <a:ext cx="41141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Polished chip is etched for 10 minute.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A valley  formed  at the shear band region shows higher material removal from that region.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This  indicates shear band region is  a strained one with high dislocation density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629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373207"/>
              </p:ext>
            </p:extLst>
          </p:nvPr>
        </p:nvGraphicFramePr>
        <p:xfrm>
          <a:off x="424261" y="855507"/>
          <a:ext cx="8641124" cy="5761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802"/>
                <a:gridCol w="2323324"/>
                <a:gridCol w="2548418"/>
                <a:gridCol w="2437580"/>
              </a:tblGrid>
              <a:tr h="868365"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Experiments in this work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Meyer and Pak (1995,2001,2003)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Perez-</a:t>
                      </a:r>
                      <a:r>
                        <a:rPr lang="en-US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prado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 </a:t>
                      </a:r>
                      <a:r>
                        <a:rPr lang="en-US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Acta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mater. </a:t>
                      </a:r>
                      <a:r>
                        <a:rPr lang="en-US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Acta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mater. 49 (2001) 2905–2917</a:t>
                      </a:r>
                      <a:endParaRPr lang="en-US" sz="1600" dirty="0"/>
                    </a:p>
                  </a:txBody>
                  <a:tcPr/>
                </a:tc>
              </a:tr>
              <a:tr h="402437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Observations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 dynamic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recrystallized grains are observed in EBSD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scan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and TEM</a:t>
                      </a:r>
                      <a:endParaRPr lang="en-US" sz="16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TEM reveals grains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with high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dislocation densities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the shear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band. </a:t>
                      </a:r>
                    </a:p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Grains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surrounding shear band are highly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elongated and have shown sub-grain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formation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Equi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-axed grains with dia. 0.05-0.2 µm. </a:t>
                      </a:r>
                      <a:endParaRPr lang="en-US" sz="1600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Low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dislocation density. </a:t>
                      </a:r>
                      <a:endParaRPr lang="en-US" sz="1600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Inside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shear band, a ring like pattern produced by many crystallographic orientation is apparent. </a:t>
                      </a:r>
                      <a:endParaRPr lang="en-US" sz="1600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Diahedral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angle (~120)at grain boundary 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triple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point indicate that the boundaries have energies consistent with high angles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Cell size 0.2 µm, New dislocation free grains was not observed in TEM,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Only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dynamic </a:t>
                      </a:r>
                      <a:r>
                        <a:rPr lang="en-US" sz="160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recovery occurred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 Appearance of ring like pattern in the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center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of shear band is not enough evidence for recrystallization. </a:t>
                      </a:r>
                      <a:endParaRPr lang="en-US" sz="16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Recrystallization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is not observed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83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Conclusions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DRX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DRX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DRX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4949" y="10955"/>
            <a:ext cx="7038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Comparison of observations with previous TEM studies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33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67700" y="202980"/>
            <a:ext cx="3898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Physics-based Machining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4" name="TextBox 124"/>
          <p:cNvSpPr txBox="1"/>
          <p:nvPr/>
        </p:nvSpPr>
        <p:spPr>
          <a:xfrm>
            <a:off x="501070" y="1361665"/>
            <a:ext cx="6589271" cy="42948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kern="120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/>
                <a:cs typeface="Times New Roman"/>
              </a:rPr>
              <a:t>Physics-based Machining refers to understanding -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kern="120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/>
                <a:cs typeface="Times New Roman"/>
              </a:rPr>
              <a:t>several microscopic phenomena that occur during machining,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effectLst/>
                <a:ea typeface="Times New Roman"/>
                <a:cs typeface="Times New Roman"/>
              </a:rPr>
              <a:t>the effect of these phenomena on a chip segment </a:t>
            </a:r>
            <a:r>
              <a:rPr lang="en-US" sz="2400" dirty="0" smtClean="0">
                <a:solidFill>
                  <a:srgbClr val="002060"/>
                </a:solidFill>
                <a:ea typeface="Times New Roman"/>
                <a:cs typeface="Times New Roman"/>
              </a:rPr>
              <a:t>and</a:t>
            </a:r>
            <a:r>
              <a:rPr lang="en-US" sz="2400" dirty="0" smtClean="0">
                <a:solidFill>
                  <a:srgbClr val="002060"/>
                </a:solidFill>
                <a:effectLst/>
                <a:ea typeface="Times New Roman"/>
                <a:cs typeface="Times New Roman"/>
              </a:rPr>
              <a:t> grain deformation,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ea typeface="Times New Roman"/>
                <a:cs typeface="Times New Roman"/>
              </a:rPr>
              <a:t>the effect on physical and mechanical properties of resulting surfaces,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ea typeface="Times New Roman"/>
                <a:cs typeface="Times New Roman"/>
              </a:rPr>
              <a:t>the consequent machinability or quality of machined surface. </a:t>
            </a:r>
            <a:endParaRPr lang="en-US" sz="2400" dirty="0" smtClean="0">
              <a:solidFill>
                <a:srgbClr val="002060"/>
              </a:solidFill>
              <a:effectLst/>
              <a:ea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2" b="20328"/>
          <a:stretch/>
        </p:blipFill>
        <p:spPr>
          <a:xfrm>
            <a:off x="6797740" y="1239915"/>
            <a:ext cx="2346260" cy="141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52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36695" y="202980"/>
            <a:ext cx="3898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Physics-based Machining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5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4" name="Straight Connector 63"/>
          <p:cNvCxnSpPr>
            <a:stCxn id="58" idx="8"/>
          </p:cNvCxnSpPr>
          <p:nvPr/>
        </p:nvCxnSpPr>
        <p:spPr>
          <a:xfrm>
            <a:off x="3702658" y="4496564"/>
            <a:ext cx="297246" cy="730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>
            <a:off x="846715" y="1355130"/>
            <a:ext cx="7569342" cy="4964404"/>
            <a:chOff x="922070" y="1160192"/>
            <a:chExt cx="7569342" cy="4964404"/>
          </a:xfrm>
        </p:grpSpPr>
        <p:sp>
          <p:nvSpPr>
            <p:cNvPr id="59" name="TextBox 115"/>
            <p:cNvSpPr txBox="1"/>
            <p:nvPr/>
          </p:nvSpPr>
          <p:spPr>
            <a:xfrm>
              <a:off x="3998890" y="5063306"/>
              <a:ext cx="3144790" cy="106129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kern="1200" dirty="0" smtClean="0">
                  <a:effectLst/>
                  <a:ea typeface="Times New Roman"/>
                  <a:cs typeface="Times New Roman"/>
                </a:rPr>
                <a:t>Chip-tool interface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ea typeface="Times New Roman"/>
                  <a:cs typeface="Times New Roman"/>
                </a:rPr>
                <a:t>Intense 2-body / 3-body Friction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ea typeface="Times New Roman"/>
                  <a:cs typeface="Times New Roman"/>
                </a:rPr>
                <a:t>Crater wear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ea typeface="Times New Roman"/>
                  <a:cs typeface="Times New Roman"/>
                </a:rPr>
                <a:t>Determines position of shear zone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1600" kern="1200" dirty="0" smtClean="0">
                <a:effectLst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effectLst/>
                <a:ea typeface="Times New Roman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 flipV="1">
              <a:off x="4637957" y="1431940"/>
              <a:ext cx="1793579" cy="22659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Group 87"/>
            <p:cNvGrpSpPr/>
            <p:nvPr/>
          </p:nvGrpSpPr>
          <p:grpSpPr>
            <a:xfrm>
              <a:off x="922070" y="1160192"/>
              <a:ext cx="7569342" cy="4918753"/>
              <a:chOff x="922070" y="1201510"/>
              <a:chExt cx="7569342" cy="4918753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922070" y="1201510"/>
                <a:ext cx="7569342" cy="4918753"/>
                <a:chOff x="922070" y="1733565"/>
                <a:chExt cx="5357507" cy="3627531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922070" y="1900310"/>
                  <a:ext cx="3496310" cy="3460786"/>
                  <a:chOff x="-356939" y="-73151"/>
                  <a:chExt cx="4984052" cy="5186097"/>
                </a:xfrm>
              </p:grpSpPr>
              <p:cxnSp>
                <p:nvCxnSpPr>
                  <p:cNvPr id="22" name="Straight Connector 21"/>
                  <p:cNvCxnSpPr/>
                  <p:nvPr/>
                </p:nvCxnSpPr>
                <p:spPr>
                  <a:xfrm flipV="1">
                    <a:off x="2574500" y="2646520"/>
                    <a:ext cx="1653685" cy="228821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4623206" y="2889503"/>
                    <a:ext cx="3907" cy="806505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 flipV="1">
                    <a:off x="0" y="2216242"/>
                    <a:ext cx="1470355" cy="12948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>
                    <a:off x="0" y="2228925"/>
                    <a:ext cx="0" cy="146116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" name="Freeform 25"/>
                  <p:cNvSpPr/>
                  <p:nvPr/>
                </p:nvSpPr>
                <p:spPr>
                  <a:xfrm>
                    <a:off x="2567244" y="-73150"/>
                    <a:ext cx="1650052" cy="2719678"/>
                  </a:xfrm>
                  <a:custGeom>
                    <a:avLst/>
                    <a:gdLst>
                      <a:gd name="connsiteX0" fmla="*/ 0 w 998806"/>
                      <a:gd name="connsiteY0" fmla="*/ 0 h 731520"/>
                      <a:gd name="connsiteX1" fmla="*/ 379828 w 998806"/>
                      <a:gd name="connsiteY1" fmla="*/ 84406 h 731520"/>
                      <a:gd name="connsiteX2" fmla="*/ 534573 w 998806"/>
                      <a:gd name="connsiteY2" fmla="*/ 323557 h 731520"/>
                      <a:gd name="connsiteX3" fmla="*/ 759656 w 998806"/>
                      <a:gd name="connsiteY3" fmla="*/ 450166 h 731520"/>
                      <a:gd name="connsiteX4" fmla="*/ 886265 w 998806"/>
                      <a:gd name="connsiteY4" fmla="*/ 661181 h 731520"/>
                      <a:gd name="connsiteX5" fmla="*/ 998806 w 998806"/>
                      <a:gd name="connsiteY5" fmla="*/ 731520 h 731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98806" h="731520">
                        <a:moveTo>
                          <a:pt x="0" y="0"/>
                        </a:moveTo>
                        <a:cubicBezTo>
                          <a:pt x="145366" y="15240"/>
                          <a:pt x="290733" y="30480"/>
                          <a:pt x="379828" y="84406"/>
                        </a:cubicBezTo>
                        <a:cubicBezTo>
                          <a:pt x="468924" y="138332"/>
                          <a:pt x="471268" y="262597"/>
                          <a:pt x="534573" y="323557"/>
                        </a:cubicBezTo>
                        <a:cubicBezTo>
                          <a:pt x="597878" y="384517"/>
                          <a:pt x="701041" y="393895"/>
                          <a:pt x="759656" y="450166"/>
                        </a:cubicBezTo>
                        <a:cubicBezTo>
                          <a:pt x="818271" y="506437"/>
                          <a:pt x="846407" y="614289"/>
                          <a:pt x="886265" y="661181"/>
                        </a:cubicBezTo>
                        <a:cubicBezTo>
                          <a:pt x="926123" y="708073"/>
                          <a:pt x="962464" y="719796"/>
                          <a:pt x="998806" y="731520"/>
                        </a:cubicBezTo>
                      </a:path>
                    </a:pathLst>
                  </a:custGeom>
                  <a:ln w="57150">
                    <a:solidFill>
                      <a:schemeClr val="tx1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endParaRPr lang="en-US" sz="1600"/>
                  </a:p>
                </p:txBody>
              </p:sp>
              <p:sp>
                <p:nvSpPr>
                  <p:cNvPr id="27" name="TextBox 113"/>
                  <p:cNvSpPr txBox="1"/>
                  <p:nvPr/>
                </p:nvSpPr>
                <p:spPr>
                  <a:xfrm>
                    <a:off x="2574351" y="636044"/>
                    <a:ext cx="720329" cy="34509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600" kern="1200" dirty="0">
                        <a:effectLst/>
                        <a:ea typeface="Times New Roman"/>
                        <a:cs typeface="Times New Roman"/>
                      </a:rPr>
                      <a:t>Tool</a:t>
                    </a:r>
                    <a:endParaRPr lang="en-US" sz="1600" dirty="0">
                      <a:effectLst/>
                      <a:ea typeface="Times New Roman"/>
                    </a:endParaRPr>
                  </a:p>
                </p:txBody>
              </p:sp>
              <p:cxnSp>
                <p:nvCxnSpPr>
                  <p:cNvPr id="28" name="Straight Connector 27"/>
                  <p:cNvCxnSpPr/>
                  <p:nvPr/>
                </p:nvCxnSpPr>
                <p:spPr>
                  <a:xfrm flipV="1">
                    <a:off x="2566969" y="2883664"/>
                    <a:ext cx="2059641" cy="5158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" name="TextBox 115"/>
                  <p:cNvSpPr txBox="1"/>
                  <p:nvPr/>
                </p:nvSpPr>
                <p:spPr>
                  <a:xfrm>
                    <a:off x="3733945" y="3244814"/>
                    <a:ext cx="753744" cy="3230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600" kern="1200" dirty="0">
                        <a:effectLst/>
                        <a:ea typeface="Times New Roman"/>
                        <a:cs typeface="Times New Roman"/>
                      </a:rPr>
                      <a:t>Work</a:t>
                    </a:r>
                    <a:endParaRPr lang="en-US" sz="1600" dirty="0">
                      <a:effectLst/>
                      <a:ea typeface="Times New Roman"/>
                    </a:endParaRPr>
                  </a:p>
                </p:txBody>
              </p:sp>
              <p:cxnSp>
                <p:nvCxnSpPr>
                  <p:cNvPr id="30" name="Straight Arrow Connector 29"/>
                  <p:cNvCxnSpPr/>
                  <p:nvPr/>
                </p:nvCxnSpPr>
                <p:spPr>
                  <a:xfrm>
                    <a:off x="2918765" y="1433779"/>
                    <a:ext cx="488666" cy="1443"/>
                  </a:xfrm>
                  <a:prstGeom prst="straightConnector1">
                    <a:avLst/>
                  </a:prstGeom>
                  <a:ln w="38100">
                    <a:solidFill>
                      <a:srgbClr val="002060"/>
                    </a:solidFill>
                    <a:prstDash val="sysDash"/>
                    <a:headEnd type="triangle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" name="TextBox 120"/>
                  <p:cNvSpPr txBox="1"/>
                  <p:nvPr/>
                </p:nvSpPr>
                <p:spPr>
                  <a:xfrm>
                    <a:off x="64416" y="3874080"/>
                    <a:ext cx="2510086" cy="12388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600" b="1" kern="1200" dirty="0">
                        <a:solidFill>
                          <a:srgbClr val="000000"/>
                        </a:solidFill>
                        <a:effectLst/>
                        <a:ea typeface="Times New Roman"/>
                        <a:cs typeface="Times New Roman"/>
                      </a:rPr>
                      <a:t>Shear </a:t>
                    </a:r>
                    <a:r>
                      <a:rPr lang="en-US" sz="1600" b="1" kern="1200" dirty="0" smtClean="0">
                        <a:solidFill>
                          <a:srgbClr val="000000"/>
                        </a:solidFill>
                        <a:effectLst/>
                        <a:ea typeface="Times New Roman"/>
                        <a:cs typeface="Times New Roman"/>
                      </a:rPr>
                      <a:t>plane/zone</a:t>
                    </a:r>
                  </a:p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600" dirty="0" smtClean="0">
                        <a:solidFill>
                          <a:srgbClr val="000000"/>
                        </a:solidFill>
                        <a:ea typeface="Times New Roman"/>
                        <a:cs typeface="Times New Roman"/>
                      </a:rPr>
                      <a:t>Largest energy consumer</a:t>
                    </a:r>
                  </a:p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600" dirty="0" smtClean="0">
                        <a:solidFill>
                          <a:srgbClr val="000000"/>
                        </a:solidFill>
                        <a:ea typeface="Times New Roman"/>
                        <a:cs typeface="Times New Roman"/>
                      </a:rPr>
                      <a:t>Strain: 2-8</a:t>
                    </a:r>
                  </a:p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600" dirty="0" smtClean="0">
                        <a:solidFill>
                          <a:srgbClr val="000000"/>
                        </a:solidFill>
                        <a:ea typeface="Times New Roman"/>
                        <a:cs typeface="Times New Roman"/>
                      </a:rPr>
                      <a:t>Temperature: 200 – 1100</a:t>
                    </a:r>
                    <a:r>
                      <a:rPr lang="en-US" sz="1600" baseline="30000" dirty="0" smtClean="0">
                        <a:solidFill>
                          <a:srgbClr val="000000"/>
                        </a:solidFill>
                        <a:ea typeface="Times New Roman"/>
                        <a:cs typeface="Times New Roman"/>
                      </a:rPr>
                      <a:t>o</a:t>
                    </a:r>
                    <a:r>
                      <a:rPr lang="en-US" sz="1600" dirty="0" smtClean="0">
                        <a:solidFill>
                          <a:srgbClr val="000000"/>
                        </a:solidFill>
                        <a:ea typeface="Times New Roman"/>
                        <a:cs typeface="Times New Roman"/>
                      </a:rPr>
                      <a:t>C</a:t>
                    </a:r>
                  </a:p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600" kern="1200" dirty="0" smtClean="0">
                        <a:solidFill>
                          <a:srgbClr val="000000"/>
                        </a:solidFill>
                        <a:effectLst/>
                        <a:ea typeface="Times New Roman"/>
                        <a:cs typeface="Times New Roman"/>
                      </a:rPr>
                      <a:t>Strain rate: 10</a:t>
                    </a:r>
                    <a:r>
                      <a:rPr lang="en-US" sz="1600" kern="1200" baseline="30000" dirty="0" smtClean="0">
                        <a:solidFill>
                          <a:srgbClr val="000000"/>
                        </a:solidFill>
                        <a:effectLst/>
                        <a:ea typeface="Times New Roman"/>
                        <a:cs typeface="Times New Roman"/>
                      </a:rPr>
                      <a:t>3</a:t>
                    </a:r>
                    <a:r>
                      <a:rPr lang="en-US" sz="1600" kern="1200" dirty="0" smtClean="0">
                        <a:solidFill>
                          <a:srgbClr val="000000"/>
                        </a:solidFill>
                        <a:effectLst/>
                        <a:ea typeface="Times New Roman"/>
                        <a:cs typeface="Times New Roman"/>
                      </a:rPr>
                      <a:t> - 10</a:t>
                    </a:r>
                    <a:r>
                      <a:rPr lang="en-US" sz="1600" kern="1200" baseline="30000" dirty="0" smtClean="0">
                        <a:solidFill>
                          <a:srgbClr val="000000"/>
                        </a:solidFill>
                        <a:effectLst/>
                        <a:ea typeface="Times New Roman"/>
                        <a:cs typeface="Times New Roman"/>
                      </a:rPr>
                      <a:t>6 </a:t>
                    </a:r>
                    <a:r>
                      <a:rPr lang="en-US" sz="1600" kern="1200" dirty="0" smtClean="0">
                        <a:solidFill>
                          <a:srgbClr val="000000"/>
                        </a:solidFill>
                        <a:effectLst/>
                        <a:ea typeface="Times New Roman"/>
                        <a:cs typeface="Times New Roman"/>
                      </a:rPr>
                      <a:t>s</a:t>
                    </a:r>
                    <a:r>
                      <a:rPr lang="en-US" sz="1600" kern="1200" baseline="30000" dirty="0" smtClean="0">
                        <a:solidFill>
                          <a:srgbClr val="000000"/>
                        </a:solidFill>
                        <a:effectLst/>
                        <a:ea typeface="Times New Roman"/>
                        <a:cs typeface="Times New Roman"/>
                      </a:rPr>
                      <a:t>-1</a:t>
                    </a:r>
                    <a:r>
                      <a:rPr lang="en-US" sz="1600" kern="1200" dirty="0" smtClean="0">
                        <a:solidFill>
                          <a:srgbClr val="000000"/>
                        </a:solidFill>
                        <a:effectLst/>
                        <a:ea typeface="Times New Roman"/>
                        <a:cs typeface="Times New Roman"/>
                      </a:rPr>
                      <a:t> </a:t>
                    </a:r>
                    <a:endParaRPr lang="en-US" sz="1600" dirty="0">
                      <a:effectLst/>
                      <a:ea typeface="Times New Roman"/>
                    </a:endParaRPr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567460" y="-73151"/>
                    <a:ext cx="0" cy="2962364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11" y="2888998"/>
                    <a:ext cx="2493453" cy="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Arrow Connector 33"/>
                  <p:cNvCxnSpPr/>
                  <p:nvPr/>
                </p:nvCxnSpPr>
                <p:spPr>
                  <a:xfrm>
                    <a:off x="213771" y="2228582"/>
                    <a:ext cx="0" cy="65508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5" name="TextBox 124"/>
                  <p:cNvSpPr txBox="1"/>
                  <p:nvPr/>
                </p:nvSpPr>
                <p:spPr>
                  <a:xfrm>
                    <a:off x="-356939" y="1434849"/>
                    <a:ext cx="1355564" cy="6360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600" kern="12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ea typeface="Times New Roman"/>
                        <a:cs typeface="Times New Roman"/>
                      </a:rPr>
                      <a:t>Un-deformed </a:t>
                    </a:r>
                    <a:endParaRPr lang="en-US" sz="1600" dirty="0">
                      <a:effectLst/>
                      <a:ea typeface="Times New Roman"/>
                    </a:endParaRPr>
                  </a:p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600" kern="12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ea typeface="Times New Roman"/>
                        <a:cs typeface="Times New Roman"/>
                      </a:rPr>
                      <a:t>chip thickness </a:t>
                    </a:r>
                    <a:endParaRPr lang="en-US" sz="1600" dirty="0">
                      <a:effectLst/>
                      <a:ea typeface="Times New Roman"/>
                    </a:endParaRPr>
                  </a:p>
                </p:txBody>
              </p:sp>
              <p:cxnSp>
                <p:nvCxnSpPr>
                  <p:cNvPr id="36" name="Straight Connector 35"/>
                  <p:cNvCxnSpPr/>
                  <p:nvPr/>
                </p:nvCxnSpPr>
                <p:spPr>
                  <a:xfrm>
                    <a:off x="0" y="3686428"/>
                    <a:ext cx="4626610" cy="8989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" name="Group 55"/>
                <p:cNvGrpSpPr/>
                <p:nvPr/>
              </p:nvGrpSpPr>
              <p:grpSpPr>
                <a:xfrm>
                  <a:off x="1317625" y="1733565"/>
                  <a:ext cx="4961952" cy="2852114"/>
                  <a:chOff x="1317625" y="1733565"/>
                  <a:chExt cx="4961952" cy="2852114"/>
                </a:xfrm>
              </p:grpSpPr>
              <p:sp>
                <p:nvSpPr>
                  <p:cNvPr id="37" name="TextBox 113"/>
                  <p:cNvSpPr txBox="1"/>
                  <p:nvPr/>
                </p:nvSpPr>
                <p:spPr>
                  <a:xfrm>
                    <a:off x="2244725" y="2540635"/>
                    <a:ext cx="579120" cy="2496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600" kern="1200" dirty="0">
                        <a:effectLst/>
                        <a:ea typeface="Times New Roman"/>
                        <a:cs typeface="Times New Roman"/>
                      </a:rPr>
                      <a:t>Chip</a:t>
                    </a:r>
                    <a:endParaRPr lang="en-US" sz="1600" dirty="0">
                      <a:effectLst/>
                      <a:ea typeface="Times New Roman"/>
                    </a:endParaRPr>
                  </a:p>
                </p:txBody>
              </p:sp>
              <p:grpSp>
                <p:nvGrpSpPr>
                  <p:cNvPr id="38" name="Group 37"/>
                  <p:cNvGrpSpPr/>
                  <p:nvPr/>
                </p:nvGrpSpPr>
                <p:grpSpPr>
                  <a:xfrm>
                    <a:off x="1536065" y="2259330"/>
                    <a:ext cx="1434465" cy="1739900"/>
                    <a:chOff x="0" y="0"/>
                    <a:chExt cx="1985620" cy="2793771"/>
                  </a:xfrm>
                </p:grpSpPr>
                <p:sp>
                  <p:nvSpPr>
                    <p:cNvPr id="39" name="Arc 38"/>
                    <p:cNvSpPr/>
                    <p:nvPr/>
                  </p:nvSpPr>
                  <p:spPr>
                    <a:xfrm rot="21350858">
                      <a:off x="0" y="234086"/>
                      <a:ext cx="902970" cy="2559685"/>
                    </a:xfrm>
                    <a:prstGeom prst="arc">
                      <a:avLst>
                        <a:gd name="adj1" fmla="val 16199998"/>
                        <a:gd name="adj2" fmla="val 2518246"/>
                      </a:avLst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40" name="Freeform 39"/>
                    <p:cNvSpPr/>
                    <p:nvPr/>
                  </p:nvSpPr>
                  <p:spPr>
                    <a:xfrm rot="21326394">
                      <a:off x="365651" y="63997"/>
                      <a:ext cx="1240661" cy="130184"/>
                    </a:xfrm>
                    <a:custGeom>
                      <a:avLst/>
                      <a:gdLst>
                        <a:gd name="connsiteX0" fmla="*/ 0 w 1492353"/>
                        <a:gd name="connsiteY0" fmla="*/ 124359 h 124359"/>
                        <a:gd name="connsiteX1" fmla="*/ 36576 w 1492353"/>
                        <a:gd name="connsiteY1" fmla="*/ 95098 h 124359"/>
                        <a:gd name="connsiteX2" fmla="*/ 117043 w 1492353"/>
                        <a:gd name="connsiteY2" fmla="*/ 73152 h 124359"/>
                        <a:gd name="connsiteX3" fmla="*/ 146304 w 1492353"/>
                        <a:gd name="connsiteY3" fmla="*/ 65837 h 124359"/>
                        <a:gd name="connsiteX4" fmla="*/ 190195 w 1492353"/>
                        <a:gd name="connsiteY4" fmla="*/ 58522 h 124359"/>
                        <a:gd name="connsiteX5" fmla="*/ 299923 w 1492353"/>
                        <a:gd name="connsiteY5" fmla="*/ 65837 h 124359"/>
                        <a:gd name="connsiteX6" fmla="*/ 321869 w 1492353"/>
                        <a:gd name="connsiteY6" fmla="*/ 73152 h 124359"/>
                        <a:gd name="connsiteX7" fmla="*/ 373075 w 1492353"/>
                        <a:gd name="connsiteY7" fmla="*/ 87783 h 124359"/>
                        <a:gd name="connsiteX8" fmla="*/ 409651 w 1492353"/>
                        <a:gd name="connsiteY8" fmla="*/ 117043 h 124359"/>
                        <a:gd name="connsiteX9" fmla="*/ 453542 w 1492353"/>
                        <a:gd name="connsiteY9" fmla="*/ 124359 h 124359"/>
                        <a:gd name="connsiteX10" fmla="*/ 563270 w 1492353"/>
                        <a:gd name="connsiteY10" fmla="*/ 117043 h 124359"/>
                        <a:gd name="connsiteX11" fmla="*/ 599846 w 1492353"/>
                        <a:gd name="connsiteY11" fmla="*/ 102413 h 124359"/>
                        <a:gd name="connsiteX12" fmla="*/ 651053 w 1492353"/>
                        <a:gd name="connsiteY12" fmla="*/ 87783 h 124359"/>
                        <a:gd name="connsiteX13" fmla="*/ 680314 w 1492353"/>
                        <a:gd name="connsiteY13" fmla="*/ 73152 h 124359"/>
                        <a:gd name="connsiteX14" fmla="*/ 731520 w 1492353"/>
                        <a:gd name="connsiteY14" fmla="*/ 58522 h 124359"/>
                        <a:gd name="connsiteX15" fmla="*/ 753466 w 1492353"/>
                        <a:gd name="connsiteY15" fmla="*/ 51207 h 124359"/>
                        <a:gd name="connsiteX16" fmla="*/ 782726 w 1492353"/>
                        <a:gd name="connsiteY16" fmla="*/ 43891 h 124359"/>
                        <a:gd name="connsiteX17" fmla="*/ 819302 w 1492353"/>
                        <a:gd name="connsiteY17" fmla="*/ 29261 h 124359"/>
                        <a:gd name="connsiteX18" fmla="*/ 863194 w 1492353"/>
                        <a:gd name="connsiteY18" fmla="*/ 7315 h 124359"/>
                        <a:gd name="connsiteX19" fmla="*/ 950976 w 1492353"/>
                        <a:gd name="connsiteY19" fmla="*/ 0 h 124359"/>
                        <a:gd name="connsiteX20" fmla="*/ 1345997 w 1492353"/>
                        <a:gd name="connsiteY20" fmla="*/ 7315 h 124359"/>
                        <a:gd name="connsiteX21" fmla="*/ 1375258 w 1492353"/>
                        <a:gd name="connsiteY21" fmla="*/ 14631 h 124359"/>
                        <a:gd name="connsiteX22" fmla="*/ 1419149 w 1492353"/>
                        <a:gd name="connsiteY22" fmla="*/ 29261 h 124359"/>
                        <a:gd name="connsiteX23" fmla="*/ 1484986 w 1492353"/>
                        <a:gd name="connsiteY23" fmla="*/ 65837 h 124359"/>
                        <a:gd name="connsiteX24" fmla="*/ 1477670 w 1492353"/>
                        <a:gd name="connsiteY24" fmla="*/ 43891 h 124359"/>
                        <a:gd name="connsiteX25" fmla="*/ 1492301 w 1492353"/>
                        <a:gd name="connsiteY25" fmla="*/ 65837 h 1243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1492353" h="124359">
                          <a:moveTo>
                            <a:pt x="0" y="124359"/>
                          </a:moveTo>
                          <a:cubicBezTo>
                            <a:pt x="12192" y="114605"/>
                            <a:pt x="23188" y="103131"/>
                            <a:pt x="36576" y="95098"/>
                          </a:cubicBezTo>
                          <a:cubicBezTo>
                            <a:pt x="65945" y="77476"/>
                            <a:pt x="83895" y="79781"/>
                            <a:pt x="117043" y="73152"/>
                          </a:cubicBezTo>
                          <a:cubicBezTo>
                            <a:pt x="126902" y="71180"/>
                            <a:pt x="136445" y="67809"/>
                            <a:pt x="146304" y="65837"/>
                          </a:cubicBezTo>
                          <a:cubicBezTo>
                            <a:pt x="160848" y="62928"/>
                            <a:pt x="175565" y="60960"/>
                            <a:pt x="190195" y="58522"/>
                          </a:cubicBezTo>
                          <a:cubicBezTo>
                            <a:pt x="226771" y="60960"/>
                            <a:pt x="263490" y="61789"/>
                            <a:pt x="299923" y="65837"/>
                          </a:cubicBezTo>
                          <a:cubicBezTo>
                            <a:pt x="307587" y="66689"/>
                            <a:pt x="314455" y="71034"/>
                            <a:pt x="321869" y="73152"/>
                          </a:cubicBezTo>
                          <a:cubicBezTo>
                            <a:pt x="386132" y="91512"/>
                            <a:pt x="320485" y="70250"/>
                            <a:pt x="373075" y="87783"/>
                          </a:cubicBezTo>
                          <a:cubicBezTo>
                            <a:pt x="383063" y="97770"/>
                            <a:pt x="395810" y="112429"/>
                            <a:pt x="409651" y="117043"/>
                          </a:cubicBezTo>
                          <a:cubicBezTo>
                            <a:pt x="423722" y="121733"/>
                            <a:pt x="438912" y="121920"/>
                            <a:pt x="453542" y="124359"/>
                          </a:cubicBezTo>
                          <a:cubicBezTo>
                            <a:pt x="490118" y="121920"/>
                            <a:pt x="527018" y="122481"/>
                            <a:pt x="563270" y="117043"/>
                          </a:cubicBezTo>
                          <a:cubicBezTo>
                            <a:pt x="576256" y="115095"/>
                            <a:pt x="587389" y="106565"/>
                            <a:pt x="599846" y="102413"/>
                          </a:cubicBezTo>
                          <a:cubicBezTo>
                            <a:pt x="627680" y="93135"/>
                            <a:pt x="626401" y="98348"/>
                            <a:pt x="651053" y="87783"/>
                          </a:cubicBezTo>
                          <a:cubicBezTo>
                            <a:pt x="661076" y="83487"/>
                            <a:pt x="670291" y="77448"/>
                            <a:pt x="680314" y="73152"/>
                          </a:cubicBezTo>
                          <a:cubicBezTo>
                            <a:pt x="697852" y="65635"/>
                            <a:pt x="712961" y="63824"/>
                            <a:pt x="731520" y="58522"/>
                          </a:cubicBezTo>
                          <a:cubicBezTo>
                            <a:pt x="738934" y="56404"/>
                            <a:pt x="746052" y="53325"/>
                            <a:pt x="753466" y="51207"/>
                          </a:cubicBezTo>
                          <a:cubicBezTo>
                            <a:pt x="763133" y="48445"/>
                            <a:pt x="773188" y="47070"/>
                            <a:pt x="782726" y="43891"/>
                          </a:cubicBezTo>
                          <a:cubicBezTo>
                            <a:pt x="795183" y="39738"/>
                            <a:pt x="807557" y="35133"/>
                            <a:pt x="819302" y="29261"/>
                          </a:cubicBezTo>
                          <a:cubicBezTo>
                            <a:pt x="841717" y="18054"/>
                            <a:pt x="838123" y="10658"/>
                            <a:pt x="863194" y="7315"/>
                          </a:cubicBezTo>
                          <a:cubicBezTo>
                            <a:pt x="892298" y="3434"/>
                            <a:pt x="921715" y="2438"/>
                            <a:pt x="950976" y="0"/>
                          </a:cubicBezTo>
                          <a:lnTo>
                            <a:pt x="1345997" y="7315"/>
                          </a:lnTo>
                          <a:cubicBezTo>
                            <a:pt x="1356045" y="7661"/>
                            <a:pt x="1365628" y="11742"/>
                            <a:pt x="1375258" y="14631"/>
                          </a:cubicBezTo>
                          <a:cubicBezTo>
                            <a:pt x="1390029" y="19062"/>
                            <a:pt x="1419149" y="29261"/>
                            <a:pt x="1419149" y="29261"/>
                          </a:cubicBezTo>
                          <a:cubicBezTo>
                            <a:pt x="1469456" y="62799"/>
                            <a:pt x="1446359" y="52962"/>
                            <a:pt x="1484986" y="65837"/>
                          </a:cubicBezTo>
                          <a:cubicBezTo>
                            <a:pt x="1482547" y="58522"/>
                            <a:pt x="1472217" y="49344"/>
                            <a:pt x="1477670" y="43891"/>
                          </a:cubicBezTo>
                          <a:cubicBezTo>
                            <a:pt x="1494025" y="27536"/>
                            <a:pt x="1492301" y="63189"/>
                            <a:pt x="1492301" y="65837"/>
                          </a:cubicBezTo>
                        </a:path>
                      </a:pathLst>
                    </a:custGeom>
                    <a:noFill/>
                    <a:ln w="571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41" name="Arc 40"/>
                    <p:cNvSpPr/>
                    <p:nvPr/>
                  </p:nvSpPr>
                  <p:spPr>
                    <a:xfrm rot="21350858">
                      <a:off x="1082650" y="0"/>
                      <a:ext cx="902970" cy="2559684"/>
                    </a:xfrm>
                    <a:prstGeom prst="arc">
                      <a:avLst>
                        <a:gd name="adj1" fmla="val 16566127"/>
                        <a:gd name="adj2" fmla="val 2518246"/>
                      </a:avLst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sz="1600"/>
                    </a:p>
                  </p:txBody>
                </p:sp>
              </p:grpSp>
              <p:sp>
                <p:nvSpPr>
                  <p:cNvPr id="42" name="Oval Callout 41"/>
                  <p:cNvSpPr/>
                  <p:nvPr/>
                </p:nvSpPr>
                <p:spPr>
                  <a:xfrm rot="10302387">
                    <a:off x="2976532" y="3679010"/>
                    <a:ext cx="814132" cy="257388"/>
                  </a:xfrm>
                  <a:prstGeom prst="wedgeEllipseCallout">
                    <a:avLst/>
                  </a:prstGeom>
                  <a:noFill/>
                  <a:ln w="38100">
                    <a:solidFill>
                      <a:srgbClr val="00B050"/>
                    </a:solidFill>
                    <a:prstDash val="sysDot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600">
                        <a:effectLst/>
                        <a:ea typeface="Calibri"/>
                        <a:cs typeface="Times New Roman"/>
                      </a:rPr>
                      <a:t> </a:t>
                    </a:r>
                  </a:p>
                </p:txBody>
              </p:sp>
              <p:sp>
                <p:nvSpPr>
                  <p:cNvPr id="43" name="TextBox 115"/>
                  <p:cNvSpPr txBox="1"/>
                  <p:nvPr/>
                </p:nvSpPr>
                <p:spPr>
                  <a:xfrm>
                    <a:off x="4821617" y="1733565"/>
                    <a:ext cx="1457960" cy="16840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600" b="1" kern="1200" dirty="0">
                        <a:effectLst/>
                        <a:ea typeface="Times New Roman"/>
                        <a:cs typeface="Times New Roman"/>
                      </a:rPr>
                      <a:t>Tool – work </a:t>
                    </a:r>
                    <a:r>
                      <a:rPr lang="en-US" sz="1600" b="1" kern="1200" dirty="0" smtClean="0">
                        <a:effectLst/>
                        <a:ea typeface="Times New Roman"/>
                        <a:cs typeface="Times New Roman"/>
                      </a:rPr>
                      <a:t>interface</a:t>
                    </a:r>
                  </a:p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600" b="1" dirty="0" smtClean="0">
                        <a:ea typeface="Times New Roman"/>
                        <a:cs typeface="Times New Roman"/>
                      </a:rPr>
                      <a:t>On Tool</a:t>
                    </a:r>
                  </a:p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600" dirty="0" smtClean="0">
                        <a:effectLst/>
                        <a:ea typeface="Times New Roman"/>
                        <a:cs typeface="Times New Roman"/>
                      </a:rPr>
                      <a:t>Intense Friction and wear, heat generation</a:t>
                    </a:r>
                  </a:p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600" b="1" dirty="0" smtClean="0">
                        <a:ea typeface="Times New Roman"/>
                        <a:cs typeface="Times New Roman"/>
                      </a:rPr>
                      <a:t>On Work surface</a:t>
                    </a:r>
                  </a:p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600" dirty="0" smtClean="0">
                        <a:effectLst/>
                        <a:ea typeface="Times New Roman"/>
                        <a:cs typeface="Times New Roman"/>
                      </a:rPr>
                      <a:t>Material separation, severe deformation, machining affected zone.</a:t>
                    </a:r>
                    <a:endParaRPr lang="en-US" sz="1600" dirty="0">
                      <a:effectLst/>
                      <a:ea typeface="Times New Roman"/>
                    </a:endParaRPr>
                  </a:p>
                </p:txBody>
              </p:sp>
              <p:cxnSp>
                <p:nvCxnSpPr>
                  <p:cNvPr id="44" name="Straight Connector 43"/>
                  <p:cNvCxnSpPr/>
                  <p:nvPr/>
                </p:nvCxnSpPr>
                <p:spPr>
                  <a:xfrm flipV="1">
                    <a:off x="1317625" y="3268980"/>
                    <a:ext cx="100965" cy="14859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>
                    <a:off x="2193925" y="3435985"/>
                    <a:ext cx="770890" cy="43815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>
                    <a:stCxn id="81" idx="8"/>
                  </p:cNvCxnSpPr>
                  <p:nvPr/>
                </p:nvCxnSpPr>
                <p:spPr>
                  <a:xfrm flipH="1">
                    <a:off x="1575484" y="3658921"/>
                    <a:ext cx="723801" cy="9267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8" name="TextBox 120"/>
                  <p:cNvSpPr txBox="1"/>
                  <p:nvPr/>
                </p:nvSpPr>
                <p:spPr>
                  <a:xfrm>
                    <a:off x="5082051" y="3453898"/>
                    <a:ext cx="716280" cy="4019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600" kern="1200" dirty="0">
                        <a:solidFill>
                          <a:srgbClr val="000000"/>
                        </a:solidFill>
                        <a:effectLst/>
                        <a:ea typeface="Times New Roman"/>
                        <a:cs typeface="Times New Roman"/>
                      </a:rPr>
                      <a:t>Machined surface </a:t>
                    </a:r>
                    <a:endParaRPr lang="en-US" sz="1600" dirty="0">
                      <a:effectLst/>
                      <a:ea typeface="Times New Roman"/>
                    </a:endParaRPr>
                  </a:p>
                </p:txBody>
              </p:sp>
              <p:cxnSp>
                <p:nvCxnSpPr>
                  <p:cNvPr id="49" name="Straight Connector 48"/>
                  <p:cNvCxnSpPr/>
                  <p:nvPr/>
                </p:nvCxnSpPr>
                <p:spPr>
                  <a:xfrm flipH="1">
                    <a:off x="4149350" y="3670935"/>
                    <a:ext cx="823971" cy="20447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 flipH="1">
                    <a:off x="3957321" y="3343275"/>
                    <a:ext cx="299719" cy="40005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1" name="TextBox 120"/>
                  <p:cNvSpPr txBox="1"/>
                  <p:nvPr/>
                </p:nvSpPr>
                <p:spPr>
                  <a:xfrm>
                    <a:off x="4199952" y="3085232"/>
                    <a:ext cx="621665" cy="4019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600" kern="1200" dirty="0">
                        <a:solidFill>
                          <a:srgbClr val="000000"/>
                        </a:solidFill>
                        <a:effectLst/>
                        <a:ea typeface="Times New Roman"/>
                        <a:cs typeface="Times New Roman"/>
                      </a:rPr>
                      <a:t>Flank surface </a:t>
                    </a:r>
                    <a:endParaRPr lang="en-US" sz="1600" dirty="0">
                      <a:effectLst/>
                      <a:ea typeface="Times New Roman"/>
                    </a:endParaRPr>
                  </a:p>
                </p:txBody>
              </p:sp>
              <p:sp>
                <p:nvSpPr>
                  <p:cNvPr id="52" name="TextBox 120"/>
                  <p:cNvSpPr txBox="1"/>
                  <p:nvPr/>
                </p:nvSpPr>
                <p:spPr>
                  <a:xfrm>
                    <a:off x="2371090" y="1908175"/>
                    <a:ext cx="453390" cy="2336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600" kern="1200">
                        <a:solidFill>
                          <a:srgbClr val="000000"/>
                        </a:solidFill>
                        <a:effectLst/>
                        <a:ea typeface="Times New Roman"/>
                        <a:cs typeface="Times New Roman"/>
                      </a:rPr>
                      <a:t>Face </a:t>
                    </a:r>
                    <a:endParaRPr lang="en-US" sz="1600">
                      <a:effectLst/>
                      <a:ea typeface="Times New Roman"/>
                    </a:endParaRPr>
                  </a:p>
                </p:txBody>
              </p:sp>
              <p:cxnSp>
                <p:nvCxnSpPr>
                  <p:cNvPr id="53" name="Straight Connector 52"/>
                  <p:cNvCxnSpPr/>
                  <p:nvPr/>
                </p:nvCxnSpPr>
                <p:spPr>
                  <a:xfrm>
                    <a:off x="2588895" y="2091055"/>
                    <a:ext cx="375920" cy="29019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8" name="Oval Callout 57"/>
              <p:cNvSpPr/>
              <p:nvPr/>
            </p:nvSpPr>
            <p:spPr>
              <a:xfrm rot="21442343">
                <a:off x="3634735" y="2978451"/>
                <a:ext cx="372044" cy="1210431"/>
              </a:xfrm>
              <a:prstGeom prst="wedgeEllipseCallout">
                <a:avLst/>
              </a:prstGeom>
              <a:noFill/>
              <a:ln w="38100"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Callout 80"/>
              <p:cNvSpPr/>
              <p:nvPr/>
            </p:nvSpPr>
            <p:spPr>
              <a:xfrm rot="1964664">
                <a:off x="2552463" y="3627738"/>
                <a:ext cx="1312871" cy="328301"/>
              </a:xfrm>
              <a:prstGeom prst="wedgeEllipseCallout">
                <a:avLst/>
              </a:prstGeom>
              <a:noFill/>
              <a:ln w="38100">
                <a:solidFill>
                  <a:srgbClr val="FFC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3001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351" y="76200"/>
            <a:ext cx="742312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5425"/>
            <a:endParaRPr lang="en-US" sz="2800" dirty="0" smtClean="0">
              <a:solidFill>
                <a:srgbClr val="C00000"/>
              </a:solidFill>
            </a:endParaRPr>
          </a:p>
          <a:p>
            <a:pPr indent="225425"/>
            <a:endParaRPr lang="en-US" sz="2400" dirty="0" smtClean="0">
              <a:solidFill>
                <a:srgbClr val="C00000"/>
              </a:solidFill>
            </a:endParaRPr>
          </a:p>
          <a:p>
            <a:pPr indent="225425"/>
            <a:endParaRPr lang="en-US" sz="2400" dirty="0" smtClean="0">
              <a:solidFill>
                <a:srgbClr val="C00000"/>
              </a:solidFill>
            </a:endParaRPr>
          </a:p>
          <a:p>
            <a:pPr indent="225425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High strength-to-weight ratio (Light weight)</a:t>
            </a:r>
          </a:p>
          <a:p>
            <a:pPr indent="225425">
              <a:buFont typeface="Arial" pitchFamily="34" charset="0"/>
              <a:buChar char="•"/>
            </a:pPr>
            <a:endParaRPr lang="en-US" sz="2400" dirty="0" smtClean="0">
              <a:solidFill>
                <a:srgbClr val="002060"/>
              </a:solidFill>
            </a:endParaRPr>
          </a:p>
          <a:p>
            <a:pPr indent="225425">
              <a:buFont typeface="Arial" pitchFamily="34" charset="0"/>
              <a:buChar char="•"/>
            </a:pPr>
            <a:endParaRPr lang="en-US" sz="2400" dirty="0" smtClean="0">
              <a:solidFill>
                <a:srgbClr val="002060"/>
              </a:solidFill>
            </a:endParaRPr>
          </a:p>
          <a:p>
            <a:pPr indent="225425">
              <a:buFont typeface="Arial" pitchFamily="34" charset="0"/>
              <a:buChar char="•"/>
            </a:pPr>
            <a:endParaRPr lang="en-US" sz="2400" dirty="0" smtClean="0">
              <a:solidFill>
                <a:srgbClr val="002060"/>
              </a:solidFill>
            </a:endParaRPr>
          </a:p>
          <a:p>
            <a:pPr indent="225425">
              <a:buFont typeface="Arial" pitchFamily="34" charset="0"/>
              <a:buChar char="•"/>
            </a:pPr>
            <a:endParaRPr lang="en-US" sz="2400" dirty="0" smtClean="0">
              <a:solidFill>
                <a:srgbClr val="002060"/>
              </a:solidFill>
            </a:endParaRPr>
          </a:p>
          <a:p>
            <a:pPr indent="225425">
              <a:buFont typeface="Arial" pitchFamily="34" charset="0"/>
              <a:buChar char="•"/>
            </a:pPr>
            <a:endParaRPr lang="en-US" sz="2400" dirty="0" smtClean="0">
              <a:solidFill>
                <a:srgbClr val="002060"/>
              </a:solidFill>
            </a:endParaRPr>
          </a:p>
          <a:p>
            <a:pPr indent="225425">
              <a:buFont typeface="Arial" pitchFamily="34" charset="0"/>
              <a:buChar char="•"/>
            </a:pPr>
            <a:endParaRPr lang="en-US" sz="2400" dirty="0" smtClean="0">
              <a:solidFill>
                <a:srgbClr val="002060"/>
              </a:solidFill>
            </a:endParaRPr>
          </a:p>
          <a:p>
            <a:pPr indent="225425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Maintains strength at higher temperature of 440 °C</a:t>
            </a:r>
          </a:p>
          <a:p>
            <a:pPr indent="225425"/>
            <a:endParaRPr lang="en-US" sz="2400" dirty="0" smtClean="0">
              <a:solidFill>
                <a:srgbClr val="002060"/>
              </a:solidFill>
            </a:endParaRPr>
          </a:p>
          <a:p>
            <a:pPr indent="225425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Good corrosion resistance</a:t>
            </a:r>
          </a:p>
          <a:p>
            <a:pPr indent="225425"/>
            <a:endParaRPr lang="en-US" sz="2400" dirty="0" smtClean="0">
              <a:solidFill>
                <a:srgbClr val="002060"/>
              </a:solidFill>
            </a:endParaRPr>
          </a:p>
          <a:p>
            <a:pPr indent="225425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Compatibility with composites</a:t>
            </a:r>
          </a:p>
          <a:p>
            <a:pPr indent="225425"/>
            <a:endParaRPr lang="en-US" sz="2400" dirty="0" smtClean="0">
              <a:solidFill>
                <a:srgbClr val="002060"/>
              </a:solidFill>
            </a:endParaRPr>
          </a:p>
          <a:p>
            <a:pPr indent="225425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Inertness to human body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4925" y="1815990"/>
            <a:ext cx="660831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133600" y="316468"/>
            <a:ext cx="4118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Titanium Alloys Properties</a:t>
            </a:r>
            <a:endParaRPr lang="en-US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091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837623"/>
              </p:ext>
            </p:extLst>
          </p:nvPr>
        </p:nvGraphicFramePr>
        <p:xfrm>
          <a:off x="533400" y="4532175"/>
          <a:ext cx="8021320" cy="2046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170"/>
                <a:gridCol w="2589390"/>
                <a:gridCol w="2753760"/>
              </a:tblGrid>
              <a:tr h="4944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Alpha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Alpha + Beta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Beta rich alloy</a:t>
                      </a:r>
                      <a:endParaRPr lang="en-US" dirty="0"/>
                    </a:p>
                  </a:txBody>
                  <a:tcPr/>
                </a:tc>
              </a:tr>
              <a:tr h="1551539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Medium strength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Not heat treatable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Good creep and corrosion resistance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Medium to high strength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Heat treatable and formable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High strength, low ductility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Heat and weld</a:t>
                      </a:r>
                      <a:r>
                        <a:rPr lang="en-US" baseline="0" dirty="0" smtClean="0"/>
                        <a:t> treatable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Good formability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003326" y="820003"/>
            <a:ext cx="6217149" cy="3645932"/>
            <a:chOff x="1619276" y="820003"/>
            <a:chExt cx="6217149" cy="3645932"/>
          </a:xfrm>
        </p:grpSpPr>
        <p:sp>
          <p:nvSpPr>
            <p:cNvPr id="2" name="TextBox 1"/>
            <p:cNvSpPr txBox="1"/>
            <p:nvPr/>
          </p:nvSpPr>
          <p:spPr>
            <a:xfrm>
              <a:off x="1619276" y="4096603"/>
              <a:ext cx="12189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Alpha alloy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14676" y="4096603"/>
              <a:ext cx="19170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Alpha + Beta  alloy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95876" y="4059872"/>
              <a:ext cx="2940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Beta rich (Alpha +  Beta alloy)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4076" y="820003"/>
              <a:ext cx="4029508" cy="312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 flipV="1">
              <a:off x="2609876" y="3639403"/>
              <a:ext cx="457200" cy="3810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4" idx="0"/>
              <a:endCxn id="2050" idx="2"/>
            </p:cNvCxnSpPr>
            <p:nvPr/>
          </p:nvCxnSpPr>
          <p:spPr>
            <a:xfrm flipV="1">
              <a:off x="3873208" y="3944203"/>
              <a:ext cx="65622" cy="1524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3048647" y="1590186"/>
              <a:ext cx="554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α</a:t>
              </a:r>
              <a:r>
                <a:rPr lang="en-US" dirty="0" smtClean="0"/>
                <a:t>+</a:t>
              </a:r>
              <a:r>
                <a:rPr lang="el-GR" dirty="0" smtClean="0"/>
                <a:t>β</a:t>
              </a:r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002760" y="76200"/>
            <a:ext cx="4548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Properties of Titanium alloys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127526" y="3661012"/>
            <a:ext cx="304800" cy="457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834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404" y="1524000"/>
            <a:ext cx="1942061" cy="1734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68110" y="1148945"/>
            <a:ext cx="889290" cy="298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Impeller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569927"/>
            <a:ext cx="2520363" cy="132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771650" y="1148945"/>
            <a:ext cx="704807" cy="298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Piston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1673" y="1552764"/>
            <a:ext cx="2235527" cy="1495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867400" y="1143000"/>
            <a:ext cx="2295799" cy="29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Ultra light weight bolt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2660" y="4495800"/>
            <a:ext cx="261694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61245" y="4491112"/>
            <a:ext cx="1967955" cy="17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186" y="4531397"/>
            <a:ext cx="2149214" cy="156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834426" y="3896604"/>
            <a:ext cx="1603974" cy="522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Bearing housing 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of gas turbine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7844" y="4044545"/>
            <a:ext cx="986556" cy="298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Fasteners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50334" y="4120745"/>
            <a:ext cx="1767597" cy="298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Airframe structure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52485" y="162580"/>
            <a:ext cx="4763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Applications of Titanium Alloys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149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227"/>
          </a:xfrm>
        </p:spPr>
        <p:txBody>
          <a:bodyPr anchor="t"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800" b="1" dirty="0">
                <a:solidFill>
                  <a:srgbClr val="C00000"/>
                </a:solidFill>
                <a:ea typeface="+mn-ea"/>
                <a:cs typeface="+mn-cs"/>
              </a:rPr>
              <a:t>Properties causing Difficulties in </a:t>
            </a:r>
            <a:r>
              <a:rPr lang="en-US" sz="2800" b="1" dirty="0" smtClean="0">
                <a:solidFill>
                  <a:srgbClr val="C00000"/>
                </a:solidFill>
                <a:ea typeface="+mn-ea"/>
                <a:cs typeface="+mn-cs"/>
              </a:rPr>
              <a:t>Machining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082462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484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891407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1875977" y="274638"/>
            <a:ext cx="5392054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Theme of Physics-based Machining</a:t>
            </a:r>
          </a:p>
        </p:txBody>
      </p:sp>
      <p:sp>
        <p:nvSpPr>
          <p:cNvPr id="7" name="Right Arrow 6"/>
          <p:cNvSpPr/>
          <p:nvPr/>
        </p:nvSpPr>
        <p:spPr>
          <a:xfrm rot="10800000">
            <a:off x="3074205" y="3774644"/>
            <a:ext cx="422455" cy="23043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94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1463</Words>
  <Application>Microsoft Macintosh PowerPoint</Application>
  <PresentationFormat>On-screen Show (4:3)</PresentationFormat>
  <Paragraphs>417</Paragraphs>
  <Slides>22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Properties causing Difficulties in Machining</vt:lpstr>
      <vt:lpstr>Theme of Physics-based Machining</vt:lpstr>
      <vt:lpstr>PowerPoint Presentation</vt:lpstr>
      <vt:lpstr>Orthogonal Machining of Ti64 alloy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Suhas Joshi</cp:lastModifiedBy>
  <cp:revision>5</cp:revision>
  <dcterms:created xsi:type="dcterms:W3CDTF">2006-08-16T00:00:00Z</dcterms:created>
  <dcterms:modified xsi:type="dcterms:W3CDTF">2014-12-08T13:20:13Z</dcterms:modified>
</cp:coreProperties>
</file>